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79" r:id="rId4"/>
    <p:sldId id="260" r:id="rId5"/>
    <p:sldId id="280" r:id="rId6"/>
    <p:sldId id="281" r:id="rId7"/>
    <p:sldId id="262" r:id="rId8"/>
    <p:sldId id="266" r:id="rId9"/>
    <p:sldId id="263" r:id="rId10"/>
    <p:sldId id="267" r:id="rId11"/>
    <p:sldId id="268" r:id="rId12"/>
    <p:sldId id="259" r:id="rId13"/>
    <p:sldId id="261" r:id="rId14"/>
    <p:sldId id="269" r:id="rId15"/>
    <p:sldId id="278" r:id="rId16"/>
    <p:sldId id="270" r:id="rId17"/>
    <p:sldId id="277" r:id="rId18"/>
    <p:sldId id="271" r:id="rId19"/>
    <p:sldId id="265" r:id="rId20"/>
    <p:sldId id="258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13A3-020A-4CD5-9490-23A53D81B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EDE10-899C-4541-8AE5-B0C013FA2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B7B2-82BB-4934-969F-1E5022D982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E3DF-611A-4399-A820-78A458AF9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A01CC-391C-451A-AD16-C7CA6B0342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79205-2335-400E-A811-22246C7ED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B4B-6A99-42D4-BCF3-6FAC2DA74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9601-F563-4F43-B180-CEC04C17E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8157-C062-4C86-A66C-30B7F7274E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2FAFE-EB9E-42C3-B599-C913D9D6BD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E992A7D-AFF9-421D-AEE1-35B874D01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7EC36F0-AC08-499F-AE49-9C0475087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 err="1"/>
              <a:t>Fihte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Subjektivni idealizam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 smtClean="0"/>
              <a:t>            Antiteza- Ne-Ja</a:t>
            </a:r>
            <a:endParaRPr lang="sr-Latn-BA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U drugom činu Ja otkriva nešto što nije Ja i osjeća da je ograničen od Ne-Ja.</a:t>
            </a:r>
          </a:p>
          <a:p>
            <a:r>
              <a:rPr lang="sr-Latn-BA" dirty="0" smtClean="0"/>
              <a:t>Područje </a:t>
            </a:r>
            <a:r>
              <a:rPr lang="sr-Latn-BA" dirty="0" err="1" smtClean="0"/>
              <a:t>svjesnog</a:t>
            </a:r>
            <a:r>
              <a:rPr lang="sr-Latn-BA" dirty="0" smtClean="0"/>
              <a:t>, Ja, je sebi identično, dok je oblast </a:t>
            </a:r>
            <a:r>
              <a:rPr lang="sr-Latn-BA" dirty="0" err="1" smtClean="0"/>
              <a:t>nesvjesnog</a:t>
            </a:r>
            <a:r>
              <a:rPr lang="sr-Latn-BA" dirty="0" smtClean="0"/>
              <a:t>  područje raznolikog.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      Sinteza Ja i Ne-Ja</a:t>
            </a:r>
            <a:endParaRPr lang="sr-Latn-BA" dirty="0"/>
          </a:p>
        </p:txBody>
      </p:sp>
      <p:pic>
        <p:nvPicPr>
          <p:cNvPr id="4" name="Picture 4" descr="Načela nauke o znanost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0614" y="2454786"/>
            <a:ext cx="4002771" cy="335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err="1" smtClean="0"/>
              <a:t>Fihte</a:t>
            </a:r>
            <a:r>
              <a:rPr lang="sr-Latn-CS" dirty="0" smtClean="0"/>
              <a:t>- sinteza Ja i Ne-Ja</a:t>
            </a:r>
            <a:endParaRPr lang="sr-Latn-C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Ja teži da ukine te razlike, da sve sazna.</a:t>
            </a:r>
          </a:p>
          <a:p>
            <a:pPr eaLnBrk="1" hangingPunct="1"/>
            <a:r>
              <a:rPr lang="sr-Latn-CS" dirty="0" smtClean="0"/>
              <a:t>Ja je beskonačna djelatnost slobodnog postavljanja svog predmeta.</a:t>
            </a:r>
          </a:p>
          <a:p>
            <a:pPr eaLnBrk="1" hangingPunct="1"/>
            <a:r>
              <a:rPr lang="sr-Latn-CS" dirty="0" smtClean="0"/>
              <a:t>Suštinu subjekta (čovjeka) </a:t>
            </a:r>
            <a:r>
              <a:rPr lang="sr-Latn-CS" dirty="0" err="1" smtClean="0"/>
              <a:t>Fihte</a:t>
            </a:r>
            <a:r>
              <a:rPr lang="sr-Latn-CS" dirty="0" smtClean="0"/>
              <a:t> određuje kao ‘moć produkcije’, kao </a:t>
            </a:r>
            <a:r>
              <a:rPr lang="sr-Latn-CS" dirty="0" err="1" smtClean="0"/>
              <a:t>proizvođenje</a:t>
            </a:r>
            <a:r>
              <a:rPr lang="sr-Latn-CS" dirty="0" smtClean="0"/>
              <a:t>, a ne održavanje.</a:t>
            </a:r>
          </a:p>
          <a:p>
            <a:pPr eaLnBrk="1" hangingPunct="1"/>
            <a:r>
              <a:rPr lang="sr-Latn-CS" dirty="0" err="1" smtClean="0"/>
              <a:t>Fihteovo</a:t>
            </a:r>
            <a:r>
              <a:rPr lang="sr-Latn-CS" dirty="0" smtClean="0"/>
              <a:t> učenje o nauci </a:t>
            </a:r>
            <a:r>
              <a:rPr lang="sr-Latn-CS" dirty="0" err="1" smtClean="0"/>
              <a:t>uvjerava</a:t>
            </a:r>
            <a:r>
              <a:rPr lang="sr-Latn-CS" dirty="0" smtClean="0"/>
              <a:t> da se cjelokupno znanje zasniva u sebi, a cjelokupna stvarnost je shvatljiva samo kao proizvod Ja. </a:t>
            </a:r>
          </a:p>
          <a:p>
            <a:pPr eaLnBrk="1" hangingPunct="1"/>
            <a:r>
              <a:rPr lang="sr-Latn-CS" dirty="0" smtClean="0"/>
              <a:t>Predmet filozofije je sistem uma.</a:t>
            </a:r>
          </a:p>
          <a:p>
            <a:pPr eaLnBrk="1" hangingPunct="1"/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 smtClean="0"/>
              <a:t>             Dijalektika </a:t>
            </a:r>
            <a:endParaRPr lang="sr-Latn-BA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dirty="0" smtClean="0"/>
              <a:t>Kretanje Ja je dijalektičko, jer se znanje razvija kao suprotstavljanje i kao sinteza. Ja samo sebi postavlja granice od Ne-Ja ali i zadatak da prevlada te granice.</a:t>
            </a:r>
          </a:p>
          <a:p>
            <a:pPr eaLnBrk="1" hangingPunct="1"/>
            <a:r>
              <a:rPr lang="sr-Latn-BA" dirty="0" err="1" smtClean="0"/>
              <a:t>Fihte</a:t>
            </a:r>
            <a:r>
              <a:rPr lang="sr-Latn-BA" dirty="0" smtClean="0"/>
              <a:t> smatra da dijalektika ne postoji u stvarnosti, u prirodi, već samo kao dijalektika u odnosu subjekta i objekta.</a:t>
            </a:r>
          </a:p>
          <a:p>
            <a:pPr eaLnBrk="1" hangingPunct="1"/>
            <a:r>
              <a:rPr lang="sr-Latn-BA" dirty="0" err="1" smtClean="0"/>
              <a:t>Fihteova</a:t>
            </a:r>
            <a:r>
              <a:rPr lang="sr-Latn-BA" dirty="0" smtClean="0"/>
              <a:t> dijalektika je subjektivne prirode kao i Kantova, ali nije privid već je prirodan i nužan način mišljenja i djelovanja čovjeka.</a:t>
            </a:r>
          </a:p>
          <a:p>
            <a:pPr eaLnBrk="1" hangingPunct="1">
              <a:buNone/>
            </a:pPr>
            <a:endParaRPr lang="sr-Latn-BA" dirty="0" smtClean="0"/>
          </a:p>
          <a:p>
            <a:pPr eaLnBrk="1" hangingPunct="1"/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i="1" dirty="0" smtClean="0"/>
              <a:t>Osnov prirodnog prava</a:t>
            </a:r>
            <a:endParaRPr lang="sr-Latn-B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00634"/>
          </a:xfrm>
        </p:spPr>
        <p:txBody>
          <a:bodyPr>
            <a:normAutofit lnSpcReduction="10000"/>
          </a:bodyPr>
          <a:lstStyle/>
          <a:p>
            <a:endParaRPr lang="sr-Latn-BA" dirty="0" smtClean="0"/>
          </a:p>
          <a:p>
            <a:r>
              <a:rPr lang="sr-Latn-BA" dirty="0" err="1" smtClean="0"/>
              <a:t>Fihte</a:t>
            </a:r>
            <a:r>
              <a:rPr lang="sr-Latn-BA" dirty="0" smtClean="0"/>
              <a:t> je u tumačenju filozofskih pitanja polazio od  misaone djelatnosti čovjeka. Praktično Ja je apsolutna sloboda ili apsolutna mogućnost. Stoga,  za </a:t>
            </a:r>
            <a:r>
              <a:rPr lang="sr-Latn-BA" dirty="0" err="1" smtClean="0"/>
              <a:t>Fihtea</a:t>
            </a:r>
            <a:r>
              <a:rPr lang="sr-Latn-BA" dirty="0" smtClean="0"/>
              <a:t> čije se učenje određuje kao filozofija slobode,  </a:t>
            </a:r>
            <a:r>
              <a:rPr lang="sr-Latn-BA" dirty="0" err="1" smtClean="0"/>
              <a:t>najprimjerenija</a:t>
            </a:r>
            <a:r>
              <a:rPr lang="sr-Latn-BA" dirty="0" smtClean="0"/>
              <a:t> je definicija njemačke filozofije kao ‘teorije francuske revolucije’.</a:t>
            </a:r>
          </a:p>
          <a:p>
            <a:r>
              <a:rPr lang="sr-Latn-BA" dirty="0" smtClean="0"/>
              <a:t>“</a:t>
            </a:r>
            <a:r>
              <a:rPr lang="sr-Latn-BA" dirty="0" smtClean="0"/>
              <a:t>Osnov prirodnog </a:t>
            </a:r>
            <a:r>
              <a:rPr lang="sr-Latn-BA" dirty="0" smtClean="0"/>
              <a:t>prava” slijedi </a:t>
            </a:r>
            <a:r>
              <a:rPr lang="sr-Latn-BA" dirty="0" err="1" smtClean="0"/>
              <a:t>Fihteovo</a:t>
            </a:r>
            <a:r>
              <a:rPr lang="sr-Latn-BA" dirty="0" smtClean="0"/>
              <a:t> “Učenje o nauci”. Umno biće ne može postaviti samo sebe, a da si ne pripiše slobodno djelovanje.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r>
              <a:rPr lang="sr-Latn-BA" dirty="0" smtClean="0"/>
              <a:t> 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err="1" smtClean="0"/>
              <a:t>Fihte</a:t>
            </a:r>
            <a:r>
              <a:rPr lang="sr-Latn-BA" dirty="0" smtClean="0"/>
              <a:t>-Osnov prirodnog prava</a:t>
            </a:r>
            <a:endParaRPr lang="sr-Latn-BA" dirty="0"/>
          </a:p>
        </p:txBody>
      </p:sp>
      <p:pic>
        <p:nvPicPr>
          <p:cNvPr id="4" name="Picture 4" descr="Temelj prirodnog prav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      </a:t>
            </a:r>
            <a:r>
              <a:rPr lang="sr-Latn-BA" dirty="0" smtClean="0"/>
              <a:t>Osnov </a:t>
            </a:r>
            <a:r>
              <a:rPr lang="sr-Latn-BA" dirty="0" smtClean="0"/>
              <a:t>prirodnog prava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/>
              <a:t>     Ja se može ostvariti samo ako stoji u odnosu prema drugim umnim bićima. ‘’U svim slučajevima slobodno biće izvan mene moram priznati kao takvo, tj. moju slobodu  ograničiti pojmom njegove slobode.’’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r>
              <a:rPr lang="sr-Latn-BA" dirty="0" smtClean="0"/>
              <a:t> 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BA" dirty="0" smtClean="0"/>
              <a:t>      Zahtjev za samoodređenjem </a:t>
            </a:r>
            <a:br>
              <a:rPr lang="sr-Latn-BA" dirty="0" smtClean="0"/>
            </a:br>
            <a:r>
              <a:rPr lang="sr-Latn-BA" dirty="0" smtClean="0"/>
              <a:t>       proizlazi iz samosvijesti                                        </a:t>
            </a:r>
            <a:endParaRPr lang="sr-Latn-BA" dirty="0"/>
          </a:p>
        </p:txBody>
      </p:sp>
      <p:pic>
        <p:nvPicPr>
          <p:cNvPr id="12291" name="Picture 2" descr="C:\Documents and Settings\HAL2000\My Documents\GOGINI DOKUMENTI\zakljucak\Njemačka idealistička filozofija\Fihte-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11" y="2544152"/>
            <a:ext cx="2011777" cy="31714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                 Država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  Uslov  mogućnosti djelovanja u osjetnom svijetu jeste tijelo.</a:t>
            </a:r>
          </a:p>
          <a:p>
            <a:r>
              <a:rPr lang="sr-Latn-BA" dirty="0" smtClean="0"/>
              <a:t>  Prirodno pravo svake ličnosti je pravo na slobodu i nepovredivost tijela na trajanje slobodnog djelovanja u svijetu.</a:t>
            </a:r>
          </a:p>
          <a:p>
            <a:r>
              <a:rPr lang="sr-Latn-BA" dirty="0" smtClean="0"/>
              <a:t> Država kao tvorevina ugovora treba svojim zakonima da bude garant  prirodnog prava.</a:t>
            </a: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 smtClean="0"/>
              <a:t>Država</a:t>
            </a:r>
            <a:endParaRPr lang="sr-Latn-BA" dirty="0"/>
          </a:p>
        </p:txBody>
      </p:sp>
      <p:pic>
        <p:nvPicPr>
          <p:cNvPr id="13315" name="Picture 2" descr="C:\Documents and Settings\HAL2000\My Documents\GOGINI DOKUMENTI\zakljucak\Njemačka idealistička filozofija\Fihte-2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29" y="2537917"/>
            <a:ext cx="1957742" cy="31839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796086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        </a:t>
            </a:r>
            <a:r>
              <a:rPr lang="sr-Latn-BA" dirty="0" err="1" smtClean="0"/>
              <a:t>Fihteovo</a:t>
            </a:r>
            <a:r>
              <a:rPr lang="sr-Latn-BA" dirty="0" smtClean="0"/>
              <a:t> stvaralaštvo</a:t>
            </a:r>
            <a:endParaRPr lang="sr-Latn-BA" dirty="0"/>
          </a:p>
        </p:txBody>
      </p:sp>
      <p:pic>
        <p:nvPicPr>
          <p:cNvPr id="1026" name="Picture 2" descr="C:\Documents and Settings\HAL2000\My Documents\GOGINI DOKUMENTI\Njemačka idealistička filozofija\134-af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1943100" cy="4371975"/>
          </a:xfrm>
          <a:prstGeom prst="rect">
            <a:avLst/>
          </a:prstGeom>
          <a:noFill/>
        </p:spPr>
      </p:pic>
      <p:pic>
        <p:nvPicPr>
          <p:cNvPr id="4" name="Picture 3" descr="C:\Documents and Settings\HAL2000\My Documents\GOGINI DOKUMENTI\Njemačka idealistička filozofija\134.tif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03543" y="1482945"/>
            <a:ext cx="3321867" cy="464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704088"/>
            <a:ext cx="7901014" cy="7246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           </a:t>
            </a:r>
            <a:r>
              <a:rPr lang="sr-Latn-CS" dirty="0" err="1" smtClean="0"/>
              <a:t>Fihteov</a:t>
            </a:r>
            <a:r>
              <a:rPr lang="sr-Latn-CS" dirty="0" smtClean="0"/>
              <a:t> imperativ </a:t>
            </a:r>
            <a:endParaRPr lang="sr-Latn-C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85926"/>
            <a:ext cx="8229600" cy="4708525"/>
          </a:xfrm>
        </p:spPr>
        <p:txBody>
          <a:bodyPr/>
          <a:lstStyle/>
          <a:p>
            <a:pPr eaLnBrk="1" hangingPunct="1"/>
            <a:r>
              <a:rPr lang="sr-Latn-CS" dirty="0" smtClean="0"/>
              <a:t>Čovjekovo je djelovanje da se suprotstavlja postojećem i tako potvrđuje sebe.</a:t>
            </a:r>
          </a:p>
          <a:p>
            <a:pPr eaLnBrk="1" hangingPunct="1"/>
            <a:r>
              <a:rPr lang="sr-Latn-CS" dirty="0" smtClean="0"/>
              <a:t>Osnov djelovanja je moralni nagon.</a:t>
            </a:r>
          </a:p>
          <a:p>
            <a:pPr eaLnBrk="1" hangingPunct="1"/>
            <a:r>
              <a:rPr lang="sr-Latn-CS" dirty="0" smtClean="0"/>
              <a:t>Djelovanje je određeno pojmom dužnosti.</a:t>
            </a:r>
          </a:p>
          <a:p>
            <a:pPr eaLnBrk="1" hangingPunct="1"/>
            <a:r>
              <a:rPr lang="sr-Latn-CS" dirty="0" smtClean="0"/>
              <a:t>‘’Radi uvijek prema najboljem uvjerenju o svojoj dužnost’’.</a:t>
            </a:r>
          </a:p>
          <a:p>
            <a:pPr eaLnBrk="1" hangingPunct="1"/>
            <a:r>
              <a:rPr lang="sr-Latn-CS" dirty="0" smtClean="0"/>
              <a:t> Rad je dužnost moralne ličnosti, uslov fizičke egzistencije.</a:t>
            </a:r>
          </a:p>
          <a:p>
            <a:pPr eaLnBrk="1" hangingPunct="1"/>
            <a:r>
              <a:rPr lang="sr-Latn-CS" dirty="0" err="1" smtClean="0"/>
              <a:t>Fihte</a:t>
            </a:r>
            <a:r>
              <a:rPr lang="sr-Latn-CS" dirty="0" smtClean="0"/>
              <a:t> je uvjeren da se može što se hoće i da izbor filozofije zavisi od karaktera čovjeka.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Literatura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sr-Latn-BA" dirty="0" err="1" smtClean="0"/>
              <a:t>Fihte</a:t>
            </a:r>
            <a:r>
              <a:rPr lang="sr-Latn-BA" dirty="0" smtClean="0"/>
              <a:t>  J. G. 1976. </a:t>
            </a:r>
            <a:r>
              <a:rPr lang="sr-Latn-BA" i="1" dirty="0" smtClean="0"/>
              <a:t>Učenje o nauci. </a:t>
            </a:r>
            <a:r>
              <a:rPr lang="sr-Latn-BA" dirty="0" smtClean="0"/>
              <a:t>Beograd: Beogradski izdavačko-grafički zavod. </a:t>
            </a:r>
          </a:p>
          <a:p>
            <a:r>
              <a:rPr lang="sr-Latn-BA" dirty="0" smtClean="0"/>
              <a:t>Hegel G. W. F. 1983. </a:t>
            </a:r>
            <a:r>
              <a:rPr lang="sr-Latn-BA" i="1" dirty="0" smtClean="0"/>
              <a:t>Istorija filozofije. </a:t>
            </a:r>
            <a:r>
              <a:rPr lang="sr-Latn-BA" dirty="0" smtClean="0"/>
              <a:t>Beograd: Beogradski izdavačko-grafički zavod.</a:t>
            </a:r>
          </a:p>
          <a:p>
            <a:r>
              <a:rPr lang="sr-Latn-BA" dirty="0" err="1" smtClean="0"/>
              <a:t>Windelband</a:t>
            </a:r>
            <a:r>
              <a:rPr lang="sr-Latn-BA" dirty="0" smtClean="0"/>
              <a:t> W.  1988. </a:t>
            </a:r>
            <a:r>
              <a:rPr lang="sr-Latn-BA" i="1" dirty="0" smtClean="0"/>
              <a:t>Povijest filozofije</a:t>
            </a:r>
            <a:r>
              <a:rPr lang="sr-Latn-BA" dirty="0" smtClean="0"/>
              <a:t>. Zagreb: Naprijed</a:t>
            </a:r>
          </a:p>
          <a:p>
            <a:r>
              <a:rPr lang="sr-Latn-BA" dirty="0" err="1" smtClean="0"/>
              <a:t>Kunzmann</a:t>
            </a:r>
            <a:r>
              <a:rPr lang="sr-Latn-BA" dirty="0" smtClean="0"/>
              <a:t> P.,  F-P. </a:t>
            </a:r>
            <a:r>
              <a:rPr lang="sr-Latn-BA" dirty="0" err="1" smtClean="0"/>
              <a:t>Burkard</a:t>
            </a:r>
            <a:r>
              <a:rPr lang="sr-Latn-BA" dirty="0" smtClean="0"/>
              <a:t> F-P. </a:t>
            </a:r>
            <a:r>
              <a:rPr lang="sr-Latn-BA" smtClean="0"/>
              <a:t>i F. </a:t>
            </a:r>
            <a:r>
              <a:rPr lang="sr-Latn-BA" dirty="0" err="1" smtClean="0"/>
              <a:t>Wiedmann</a:t>
            </a:r>
            <a:r>
              <a:rPr lang="sr-Latn-BA" dirty="0" smtClean="0"/>
              <a:t>. 2001. </a:t>
            </a:r>
            <a:r>
              <a:rPr lang="sr-Latn-BA" i="1" dirty="0" smtClean="0"/>
              <a:t>Atlas filozofije</a:t>
            </a:r>
            <a:r>
              <a:rPr lang="sr-Latn-BA" dirty="0" smtClean="0"/>
              <a:t>. Zagreb: </a:t>
            </a:r>
            <a:r>
              <a:rPr lang="sr-Latn-BA" dirty="0" err="1" smtClean="0"/>
              <a:t>Golden</a:t>
            </a:r>
            <a:r>
              <a:rPr lang="sr-Latn-BA" dirty="0" smtClean="0"/>
              <a:t> marketing.</a:t>
            </a:r>
          </a:p>
          <a:p>
            <a:r>
              <a:rPr lang="sr-Latn-BA" dirty="0" smtClean="0"/>
              <a:t>Nešković R. 1991. </a:t>
            </a:r>
            <a:r>
              <a:rPr lang="sr-Latn-BA" i="1" dirty="0" smtClean="0"/>
              <a:t>Filozofija i istinska</a:t>
            </a:r>
            <a:r>
              <a:rPr lang="sr-Latn-BA" dirty="0" smtClean="0"/>
              <a:t> </a:t>
            </a:r>
            <a:r>
              <a:rPr lang="sr-Latn-BA" i="1" dirty="0" smtClean="0"/>
              <a:t>zajednica. </a:t>
            </a:r>
            <a:r>
              <a:rPr lang="sr-Latn-BA" dirty="0" smtClean="0"/>
              <a:t>Beograd:  Savremena administracija.</a:t>
            </a:r>
          </a:p>
          <a:p>
            <a:pPr>
              <a:buNone/>
            </a:pPr>
            <a:endParaRPr lang="sr-Latn-BA" dirty="0" smtClean="0"/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err="1" smtClean="0"/>
              <a:t>Fihteovo</a:t>
            </a:r>
            <a:r>
              <a:rPr lang="sr-Latn-BA" dirty="0" smtClean="0"/>
              <a:t> stvaralaštvo i zadatak filozofije</a:t>
            </a:r>
            <a:br>
              <a:rPr lang="sr-Latn-BA" dirty="0" smtClean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 </a:t>
            </a:r>
            <a:r>
              <a:rPr lang="sr-Latn-BA" dirty="0" err="1" smtClean="0"/>
              <a:t>Fihteova</a:t>
            </a:r>
            <a:r>
              <a:rPr lang="sr-Latn-BA" dirty="0" smtClean="0"/>
              <a:t> najznačajnija djela su: ‘’Učenje o nauci’’, ’’Određenje čovjeka’’,  ‘</a:t>
            </a:r>
            <a:r>
              <a:rPr lang="sr-Latn-BA" dirty="0" smtClean="0"/>
              <a:t>’Osnov </a:t>
            </a:r>
            <a:r>
              <a:rPr lang="sr-Latn-BA" dirty="0" smtClean="0"/>
              <a:t>prirodnog prava’’ i ‘’Zatvorena trgovačka država’’.</a:t>
            </a:r>
          </a:p>
          <a:p>
            <a:r>
              <a:rPr lang="sr-Latn-BA" dirty="0" err="1" smtClean="0"/>
              <a:t>Fihte</a:t>
            </a:r>
            <a:r>
              <a:rPr lang="sr-Latn-BA" dirty="0" smtClean="0"/>
              <a:t> izražava </a:t>
            </a:r>
            <a:r>
              <a:rPr lang="sr-Latn-BA" i="1" dirty="0" smtClean="0"/>
              <a:t>zadatak filozofiji tako što tvrdi da ona predstavlja nauku o znanju. Svest zna, u tome se sastoji njena priroda; filozofsko saznanje jeste znanje o tom znanju</a:t>
            </a:r>
            <a:r>
              <a:rPr lang="sr-Latn-BA" i="1" dirty="0" smtClean="0"/>
              <a:t>. (</a:t>
            </a:r>
            <a:r>
              <a:rPr lang="sr-Latn-BA" i="1" dirty="0" smtClean="0"/>
              <a:t>Hegel, 1983: 483)</a:t>
            </a:r>
            <a:endParaRPr lang="sr-Latn-B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 smtClean="0"/>
              <a:t>Subjektivni idealizam</a:t>
            </a:r>
            <a:endParaRPr lang="sr-Latn-BA" dirty="0"/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08525"/>
          </a:xfrm>
        </p:spPr>
        <p:txBody>
          <a:bodyPr/>
          <a:lstStyle/>
          <a:p>
            <a:pPr eaLnBrk="1" hangingPunct="1"/>
            <a:r>
              <a:rPr lang="sr-Latn-BA" dirty="0" smtClean="0"/>
              <a:t>Kant je postavio zahtjev nauci i filozofiji da se znanje </a:t>
            </a:r>
            <a:r>
              <a:rPr lang="sr-Latn-BA" dirty="0" err="1" smtClean="0"/>
              <a:t>usmjerava</a:t>
            </a:r>
            <a:r>
              <a:rPr lang="sr-Latn-BA" dirty="0" smtClean="0"/>
              <a:t> prirodom samog subjekta (Kopernikanski obrt). </a:t>
            </a:r>
          </a:p>
          <a:p>
            <a:pPr eaLnBrk="1" hangingPunct="1"/>
            <a:r>
              <a:rPr lang="sr-Latn-BA" dirty="0" err="1" smtClean="0"/>
              <a:t>Fihte</a:t>
            </a:r>
            <a:r>
              <a:rPr lang="sr-Latn-BA" dirty="0" smtClean="0"/>
              <a:t> slijedi taj put. Odbacio je Kantovu ‘stvar po sebi’ smatrajući da objekat nema svoju autonomiju jer njega postavlja sam subjekt (subjektivni idealizam).</a:t>
            </a:r>
          </a:p>
          <a:p>
            <a:pPr eaLnBrk="1" hangingPunct="1"/>
            <a:r>
              <a:rPr lang="sr-Latn-BA" dirty="0" smtClean="0"/>
              <a:t>Tražeći jedinstvo subjekta i objekta pronalazi ga u djelatnosti shvaćenoj kao mišljenje. Saznajemo svijet samo ukoliko se on nalazi u svijesti.</a:t>
            </a:r>
          </a:p>
          <a:p>
            <a:pPr eaLnBrk="1" hangingPunct="1"/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err="1" smtClean="0"/>
              <a:t>Fihte</a:t>
            </a:r>
            <a:r>
              <a:rPr lang="sr-Latn-BA" dirty="0" smtClean="0"/>
              <a:t>- Učenje o nauci</a:t>
            </a:r>
            <a:endParaRPr lang="sr-Latn-BA" dirty="0"/>
          </a:p>
        </p:txBody>
      </p:sp>
      <p:pic>
        <p:nvPicPr>
          <p:cNvPr id="4" name="Picture 4" descr="Načela nauke o znanost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7858180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err="1" smtClean="0"/>
              <a:t>Fihte</a:t>
            </a:r>
            <a:r>
              <a:rPr lang="sr-Latn-BA" dirty="0" smtClean="0"/>
              <a:t>- Učenje o nauci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err="1" smtClean="0"/>
              <a:t>Fihte</a:t>
            </a:r>
            <a:r>
              <a:rPr lang="sr-Latn-BA" dirty="0" smtClean="0"/>
              <a:t> misli da je znanje proizvod svijesti, Ja. Putem analize </a:t>
            </a:r>
            <a:r>
              <a:rPr lang="sr-Latn-BA" dirty="0" err="1" smtClean="0"/>
              <a:t>Fihte</a:t>
            </a:r>
            <a:r>
              <a:rPr lang="sr-Latn-BA" dirty="0" smtClean="0"/>
              <a:t> rastavlja Ja na tri osnovna stava, iz kojih treba da se razvije cjelokupno saznanje.</a:t>
            </a:r>
          </a:p>
          <a:p>
            <a:endParaRPr lang="sr-Latn-BA" dirty="0"/>
          </a:p>
        </p:txBody>
      </p:sp>
      <p:pic>
        <p:nvPicPr>
          <p:cNvPr id="4" name="Picture 4" descr="Načela nauke o znanost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86190"/>
            <a:ext cx="2690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 err="1" smtClean="0"/>
              <a:t>Fihte</a:t>
            </a:r>
            <a:r>
              <a:rPr lang="sr-Latn-BA" dirty="0" smtClean="0"/>
              <a:t>-Apsolutno Ja</a:t>
            </a:r>
            <a:endParaRPr lang="sr-Latn-BA" dirty="0"/>
          </a:p>
        </p:txBody>
      </p:sp>
      <p:pic>
        <p:nvPicPr>
          <p:cNvPr id="5123" name="Picture 2" descr="C:\Documents and Settings\HAL2000\My Documents\GOGINI DOKUMENTI\zakljucak\Njemačka idealistička filozofija\Načela nauke o znanosti-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013609"/>
            <a:ext cx="7929588" cy="434434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 smtClean="0"/>
              <a:t>Apsolutno Ja</a:t>
            </a:r>
            <a:endParaRPr lang="sr-Latn-BA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dirty="0" smtClean="0"/>
              <a:t>Osnov sveg saznanja leži u </a:t>
            </a:r>
            <a:r>
              <a:rPr lang="sr-Latn-BA" dirty="0" err="1" smtClean="0"/>
              <a:t>svrhovitoj</a:t>
            </a:r>
            <a:r>
              <a:rPr lang="sr-Latn-BA" dirty="0" smtClean="0"/>
              <a:t> slobodnoj djelatnosti </a:t>
            </a:r>
            <a:r>
              <a:rPr lang="sr-Latn-BA" dirty="0" err="1" smtClean="0"/>
              <a:t>samopostavljanja</a:t>
            </a:r>
            <a:r>
              <a:rPr lang="sr-Latn-BA" dirty="0" smtClean="0"/>
              <a:t> Ja.</a:t>
            </a:r>
          </a:p>
          <a:p>
            <a:pPr eaLnBrk="1" hangingPunct="1"/>
            <a:r>
              <a:rPr lang="sr-Latn-BA" dirty="0" smtClean="0"/>
              <a:t>Ja je prvi i apsolutni osnov sveg saznavanja. Apsolutno Ja je subjekt, a empirijsko Ja (tijelo i ostalo) je predmet apsolutnog Ja. </a:t>
            </a:r>
          </a:p>
          <a:p>
            <a:pPr eaLnBrk="1" hangingPunct="1"/>
            <a:r>
              <a:rPr lang="sr-Latn-BA" dirty="0" smtClean="0"/>
              <a:t>Ja stvara misli i u tom aktu i sam se rađa. Ja potvrđuje svoje biće u mišljenu. </a:t>
            </a:r>
            <a:r>
              <a:rPr lang="sr-Latn-BA" dirty="0" err="1" smtClean="0"/>
              <a:t>Fihte</a:t>
            </a:r>
            <a:r>
              <a:rPr lang="sr-Latn-BA" dirty="0" smtClean="0"/>
              <a:t>, polazeći od Ja, nalazi da je prvi i osnovni čin u istoriji samosvijesti.</a:t>
            </a:r>
          </a:p>
          <a:p>
            <a:pPr eaLnBrk="1" hangingPunct="1"/>
            <a:endParaRPr lang="sr-Latn-BA" dirty="0" smtClean="0"/>
          </a:p>
          <a:p>
            <a:endParaRPr lang="sr-Latn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 smtClean="0"/>
              <a:t>Antiteza Ne-Ja</a:t>
            </a:r>
            <a:endParaRPr lang="sr-Latn-BA" dirty="0"/>
          </a:p>
        </p:txBody>
      </p:sp>
      <p:pic>
        <p:nvPicPr>
          <p:cNvPr id="7171" name="Picture 2" descr="C:\Documents and Settings\HAL2000\My Documents\GOGINI DOKUMENTI\zakljucak\Njemačka idealistička filozofija\Učenje o nauci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00250"/>
            <a:ext cx="8572500" cy="4044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</TotalTime>
  <Words>777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Fihte</vt:lpstr>
      <vt:lpstr>        Fihteovo stvaralaštvo</vt:lpstr>
      <vt:lpstr>Fihteovo stvaralaštvo i zadatak filozofije </vt:lpstr>
      <vt:lpstr>Subjektivni idealizam</vt:lpstr>
      <vt:lpstr>Fihte- Učenje o nauci</vt:lpstr>
      <vt:lpstr>Fihte- Učenje o nauci</vt:lpstr>
      <vt:lpstr>Fihte-Apsolutno Ja</vt:lpstr>
      <vt:lpstr>Apsolutno Ja</vt:lpstr>
      <vt:lpstr>Antiteza Ne-Ja</vt:lpstr>
      <vt:lpstr>            Antiteza- Ne-Ja</vt:lpstr>
      <vt:lpstr>      Sinteza Ja i Ne-Ja</vt:lpstr>
      <vt:lpstr>Fihte- sinteza Ja i Ne-Ja</vt:lpstr>
      <vt:lpstr>             Dijalektika </vt:lpstr>
      <vt:lpstr>Osnov prirodnog prava</vt:lpstr>
      <vt:lpstr>Fihte-Osnov prirodnog prava</vt:lpstr>
      <vt:lpstr>      Osnov prirodnog prava</vt:lpstr>
      <vt:lpstr>      Zahtjev za samoodređenjem         proizlazi iz samosvijesti                                        </vt:lpstr>
      <vt:lpstr>                 Država</vt:lpstr>
      <vt:lpstr>Država</vt:lpstr>
      <vt:lpstr>           Fihteov imperativ </vt:lpstr>
      <vt:lpstr>Literatura</vt:lpstr>
    </vt:vector>
  </TitlesOfParts>
  <Company>XPWIN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Fihte</dc:title>
  <dc:creator>HAL2000</dc:creator>
  <cp:lastModifiedBy>HAL2000</cp:lastModifiedBy>
  <cp:revision>87</cp:revision>
  <dcterms:created xsi:type="dcterms:W3CDTF">2011-02-23T16:20:06Z</dcterms:created>
  <dcterms:modified xsi:type="dcterms:W3CDTF">2012-03-01T18:31:55Z</dcterms:modified>
</cp:coreProperties>
</file>