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5"/>
  </p:notesMasterIdLst>
  <p:sldIdLst>
    <p:sldId id="279" r:id="rId2"/>
    <p:sldId id="327" r:id="rId3"/>
    <p:sldId id="373" r:id="rId4"/>
    <p:sldId id="328" r:id="rId5"/>
    <p:sldId id="329" r:id="rId6"/>
    <p:sldId id="330" r:id="rId7"/>
    <p:sldId id="331" r:id="rId8"/>
    <p:sldId id="357" r:id="rId9"/>
    <p:sldId id="314" r:id="rId10"/>
    <p:sldId id="303" r:id="rId11"/>
    <p:sldId id="284" r:id="rId12"/>
    <p:sldId id="278" r:id="rId13"/>
    <p:sldId id="288" r:id="rId14"/>
    <p:sldId id="365" r:id="rId15"/>
    <p:sldId id="275" r:id="rId16"/>
    <p:sldId id="335" r:id="rId17"/>
    <p:sldId id="374" r:id="rId18"/>
    <p:sldId id="289" r:id="rId19"/>
    <p:sldId id="371" r:id="rId20"/>
    <p:sldId id="337" r:id="rId21"/>
    <p:sldId id="338" r:id="rId22"/>
    <p:sldId id="291" r:id="rId23"/>
    <p:sldId id="292" r:id="rId24"/>
    <p:sldId id="340" r:id="rId25"/>
    <p:sldId id="293" r:id="rId26"/>
    <p:sldId id="276" r:id="rId27"/>
    <p:sldId id="342" r:id="rId28"/>
    <p:sldId id="347" r:id="rId29"/>
    <p:sldId id="362" r:id="rId30"/>
    <p:sldId id="364" r:id="rId31"/>
    <p:sldId id="370" r:id="rId32"/>
    <p:sldId id="366" r:id="rId33"/>
    <p:sldId id="367" r:id="rId34"/>
    <p:sldId id="368" r:id="rId35"/>
    <p:sldId id="343" r:id="rId36"/>
    <p:sldId id="344" r:id="rId37"/>
    <p:sldId id="345" r:id="rId38"/>
    <p:sldId id="346" r:id="rId39"/>
    <p:sldId id="313" r:id="rId40"/>
    <p:sldId id="317" r:id="rId41"/>
    <p:sldId id="319" r:id="rId42"/>
    <p:sldId id="271" r:id="rId43"/>
    <p:sldId id="324" r:id="rId44"/>
    <p:sldId id="323" r:id="rId45"/>
    <p:sldId id="318" r:id="rId46"/>
    <p:sldId id="348" r:id="rId47"/>
    <p:sldId id="349" r:id="rId48"/>
    <p:sldId id="358" r:id="rId49"/>
    <p:sldId id="359" r:id="rId50"/>
    <p:sldId id="350" r:id="rId51"/>
    <p:sldId id="351" r:id="rId52"/>
    <p:sldId id="352" r:id="rId53"/>
    <p:sldId id="353" r:id="rId54"/>
    <p:sldId id="354" r:id="rId55"/>
    <p:sldId id="355" r:id="rId56"/>
    <p:sldId id="356" r:id="rId57"/>
    <p:sldId id="361" r:id="rId58"/>
    <p:sldId id="372" r:id="rId59"/>
    <p:sldId id="259" r:id="rId60"/>
    <p:sldId id="262" r:id="rId61"/>
    <p:sldId id="325" r:id="rId62"/>
    <p:sldId id="326" r:id="rId63"/>
    <p:sldId id="363" r:id="rId64"/>
  </p:sldIdLst>
  <p:sldSz cx="9144000" cy="6858000" type="screen4x3"/>
  <p:notesSz cx="6858000" cy="9144000"/>
  <p:defaultTextStyle>
    <a:defPPr>
      <a:defRPr lang="sr-Latn-C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6939" autoAdjust="0"/>
  </p:normalViewPr>
  <p:slideViewPr>
    <p:cSldViewPr>
      <p:cViewPr varScale="1">
        <p:scale>
          <a:sx n="76" d="100"/>
          <a:sy n="76" d="100"/>
        </p:scale>
        <p:origin x="-98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sr-Latn-B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E52B50C-5D86-40A7-892D-E3F356B6EB05}" type="datetimeFigureOut">
              <a:rPr lang="sr-Latn-CS"/>
              <a:pPr>
                <a:defRPr/>
              </a:pPr>
              <a:t>1.3.2012</a:t>
            </a:fld>
            <a:endParaRPr lang="sr-Latn-B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r-Latn-B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r-Latn-B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sr-Latn-B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30590BB-26DD-48EB-BFB5-32FE6A0353B4}" type="slidenum">
              <a:rPr lang="sr-Latn-BA"/>
              <a:pPr>
                <a:defRPr/>
              </a:pPr>
              <a:t>‹#›</a:t>
            </a:fld>
            <a:endParaRPr lang="sr-Latn-B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BA" dirty="0"/>
          </a:p>
        </p:txBody>
      </p:sp>
      <p:sp>
        <p:nvSpPr>
          <p:cNvPr id="4" name="Slide Number Placeholder 3"/>
          <p:cNvSpPr>
            <a:spLocks noGrp="1"/>
          </p:cNvSpPr>
          <p:nvPr>
            <p:ph type="sldNum" sz="quarter" idx="10"/>
          </p:nvPr>
        </p:nvSpPr>
        <p:spPr/>
        <p:txBody>
          <a:bodyPr/>
          <a:lstStyle/>
          <a:p>
            <a:pPr>
              <a:defRPr/>
            </a:pPr>
            <a:fld id="{030590BB-26DD-48EB-BFB5-32FE6A0353B4}" type="slidenum">
              <a:rPr lang="sr-Latn-BA" smtClean="0"/>
              <a:pPr>
                <a:defRPr/>
              </a:pPr>
              <a:t>13</a:t>
            </a:fld>
            <a:endParaRPr lang="sr-Latn-B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D147667B-06CD-403B-9396-0DD641EA1578}" type="datetimeFigureOut">
              <a:rPr lang="sr-Latn-CS"/>
              <a:pPr>
                <a:defRPr/>
              </a:pPr>
              <a:t>1.3.2012</a:t>
            </a:fld>
            <a:endParaRPr lang="sr-Latn-BA"/>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sr-Latn-BA"/>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DC72B205-D80B-462C-8DEB-61B3ACFD1D10}" type="slidenum">
              <a:rPr lang="sr-Latn-BA"/>
              <a:pPr>
                <a:defRPr/>
              </a:pPr>
              <a:t>‹#›</a:t>
            </a:fld>
            <a:endParaRPr lang="sr-Latn-B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0A4F2FA-1DA5-4F67-A5E9-5F053F44BF12}" type="datetimeFigureOut">
              <a:rPr lang="sr-Latn-CS"/>
              <a:pPr>
                <a:defRPr/>
              </a:pPr>
              <a:t>1.3.2012</a:t>
            </a:fld>
            <a:endParaRPr lang="sr-Latn-BA"/>
          </a:p>
        </p:txBody>
      </p:sp>
      <p:sp>
        <p:nvSpPr>
          <p:cNvPr id="5" name="Footer Placeholder 21"/>
          <p:cNvSpPr>
            <a:spLocks noGrp="1"/>
          </p:cNvSpPr>
          <p:nvPr>
            <p:ph type="ftr" sz="quarter" idx="11"/>
          </p:nvPr>
        </p:nvSpPr>
        <p:spPr/>
        <p:txBody>
          <a:bodyPr/>
          <a:lstStyle>
            <a:lvl1pPr>
              <a:defRPr/>
            </a:lvl1pPr>
          </a:lstStyle>
          <a:p>
            <a:pPr>
              <a:defRPr/>
            </a:pPr>
            <a:endParaRPr lang="sr-Latn-BA"/>
          </a:p>
        </p:txBody>
      </p:sp>
      <p:sp>
        <p:nvSpPr>
          <p:cNvPr id="6" name="Slide Number Placeholder 17"/>
          <p:cNvSpPr>
            <a:spLocks noGrp="1"/>
          </p:cNvSpPr>
          <p:nvPr>
            <p:ph type="sldNum" sz="quarter" idx="12"/>
          </p:nvPr>
        </p:nvSpPr>
        <p:spPr/>
        <p:txBody>
          <a:bodyPr/>
          <a:lstStyle>
            <a:lvl1pPr>
              <a:defRPr/>
            </a:lvl1pPr>
          </a:lstStyle>
          <a:p>
            <a:pPr>
              <a:defRPr/>
            </a:pPr>
            <a:fld id="{0FADF594-1A5F-4889-8271-7053AC4DC04D}" type="slidenum">
              <a:rPr lang="sr-Latn-BA"/>
              <a:pPr>
                <a:defRPr/>
              </a:pPr>
              <a:t>‹#›</a:t>
            </a:fld>
            <a:endParaRPr lang="sr-Latn-B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D482541-62E7-4379-AFA8-1A88C0A9B5D4}" type="datetimeFigureOut">
              <a:rPr lang="sr-Latn-CS"/>
              <a:pPr>
                <a:defRPr/>
              </a:pPr>
              <a:t>1.3.2012</a:t>
            </a:fld>
            <a:endParaRPr lang="sr-Latn-BA"/>
          </a:p>
        </p:txBody>
      </p:sp>
      <p:sp>
        <p:nvSpPr>
          <p:cNvPr id="5" name="Footer Placeholder 21"/>
          <p:cNvSpPr>
            <a:spLocks noGrp="1"/>
          </p:cNvSpPr>
          <p:nvPr>
            <p:ph type="ftr" sz="quarter" idx="11"/>
          </p:nvPr>
        </p:nvSpPr>
        <p:spPr/>
        <p:txBody>
          <a:bodyPr/>
          <a:lstStyle>
            <a:lvl1pPr>
              <a:defRPr/>
            </a:lvl1pPr>
          </a:lstStyle>
          <a:p>
            <a:pPr>
              <a:defRPr/>
            </a:pPr>
            <a:endParaRPr lang="sr-Latn-BA"/>
          </a:p>
        </p:txBody>
      </p:sp>
      <p:sp>
        <p:nvSpPr>
          <p:cNvPr id="6" name="Slide Number Placeholder 17"/>
          <p:cNvSpPr>
            <a:spLocks noGrp="1"/>
          </p:cNvSpPr>
          <p:nvPr>
            <p:ph type="sldNum" sz="quarter" idx="12"/>
          </p:nvPr>
        </p:nvSpPr>
        <p:spPr/>
        <p:txBody>
          <a:bodyPr/>
          <a:lstStyle>
            <a:lvl1pPr>
              <a:defRPr/>
            </a:lvl1pPr>
          </a:lstStyle>
          <a:p>
            <a:pPr>
              <a:defRPr/>
            </a:pPr>
            <a:fld id="{BD2932D4-626B-49B3-8765-37C062B93A10}" type="slidenum">
              <a:rPr lang="sr-Latn-BA"/>
              <a:pPr>
                <a:defRPr/>
              </a:pPr>
              <a:t>‹#›</a:t>
            </a:fld>
            <a:endParaRPr lang="sr-Latn-B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5DE45766-C48A-465F-A3E3-66E694FFEA57}" type="datetimeFigureOut">
              <a:rPr lang="sr-Latn-CS"/>
              <a:pPr>
                <a:defRPr/>
              </a:pPr>
              <a:t>1.3.2012</a:t>
            </a:fld>
            <a:endParaRPr lang="sr-Latn-BA"/>
          </a:p>
        </p:txBody>
      </p:sp>
      <p:sp>
        <p:nvSpPr>
          <p:cNvPr id="5" name="Footer Placeholder 21"/>
          <p:cNvSpPr>
            <a:spLocks noGrp="1"/>
          </p:cNvSpPr>
          <p:nvPr>
            <p:ph type="ftr" sz="quarter" idx="11"/>
          </p:nvPr>
        </p:nvSpPr>
        <p:spPr/>
        <p:txBody>
          <a:bodyPr/>
          <a:lstStyle>
            <a:lvl1pPr>
              <a:defRPr/>
            </a:lvl1pPr>
          </a:lstStyle>
          <a:p>
            <a:pPr>
              <a:defRPr/>
            </a:pPr>
            <a:endParaRPr lang="sr-Latn-BA"/>
          </a:p>
        </p:txBody>
      </p:sp>
      <p:sp>
        <p:nvSpPr>
          <p:cNvPr id="6" name="Slide Number Placeholder 17"/>
          <p:cNvSpPr>
            <a:spLocks noGrp="1"/>
          </p:cNvSpPr>
          <p:nvPr>
            <p:ph type="sldNum" sz="quarter" idx="12"/>
          </p:nvPr>
        </p:nvSpPr>
        <p:spPr/>
        <p:txBody>
          <a:bodyPr/>
          <a:lstStyle>
            <a:lvl1pPr>
              <a:defRPr/>
            </a:lvl1pPr>
          </a:lstStyle>
          <a:p>
            <a:pPr>
              <a:defRPr/>
            </a:pPr>
            <a:fld id="{1744F2BB-D2C8-40D6-93C9-275638A02C73}" type="slidenum">
              <a:rPr lang="sr-Latn-BA"/>
              <a:pPr>
                <a:defRPr/>
              </a:pPr>
              <a:t>‹#›</a:t>
            </a:fld>
            <a:endParaRPr lang="sr-Latn-B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D2D8BB03-7D77-447B-A843-30C843CD8163}" type="datetimeFigureOut">
              <a:rPr lang="sr-Latn-CS"/>
              <a:pPr>
                <a:defRPr/>
              </a:pPr>
              <a:t>1.3.2012</a:t>
            </a:fld>
            <a:endParaRPr lang="sr-Latn-BA"/>
          </a:p>
        </p:txBody>
      </p:sp>
      <p:sp>
        <p:nvSpPr>
          <p:cNvPr id="7" name="Footer Placeholder 4"/>
          <p:cNvSpPr>
            <a:spLocks noGrp="1"/>
          </p:cNvSpPr>
          <p:nvPr>
            <p:ph type="ftr" sz="quarter" idx="11"/>
          </p:nvPr>
        </p:nvSpPr>
        <p:spPr/>
        <p:txBody>
          <a:bodyPr/>
          <a:lstStyle>
            <a:lvl1pPr>
              <a:defRPr/>
            </a:lvl1pPr>
            <a:extLst/>
          </a:lstStyle>
          <a:p>
            <a:pPr>
              <a:defRPr/>
            </a:pPr>
            <a:endParaRPr lang="sr-Latn-BA"/>
          </a:p>
        </p:txBody>
      </p:sp>
      <p:sp>
        <p:nvSpPr>
          <p:cNvPr id="8" name="Slide Number Placeholder 5"/>
          <p:cNvSpPr>
            <a:spLocks noGrp="1"/>
          </p:cNvSpPr>
          <p:nvPr>
            <p:ph type="sldNum" sz="quarter" idx="12"/>
          </p:nvPr>
        </p:nvSpPr>
        <p:spPr/>
        <p:txBody>
          <a:bodyPr/>
          <a:lstStyle>
            <a:lvl1pPr>
              <a:defRPr/>
            </a:lvl1pPr>
            <a:extLst/>
          </a:lstStyle>
          <a:p>
            <a:pPr>
              <a:defRPr/>
            </a:pPr>
            <a:fld id="{6A0F293D-D589-4AF3-BC2A-A203D82EE104}" type="slidenum">
              <a:rPr lang="sr-Latn-BA"/>
              <a:pPr>
                <a:defRPr/>
              </a:pPr>
              <a:t>‹#›</a:t>
            </a:fld>
            <a:endParaRPr lang="sr-Latn-B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5B3F0538-EB80-4F4C-BCCC-AE250D9CBFBA}" type="datetimeFigureOut">
              <a:rPr lang="sr-Latn-CS"/>
              <a:pPr>
                <a:defRPr/>
              </a:pPr>
              <a:t>1.3.2012</a:t>
            </a:fld>
            <a:endParaRPr lang="sr-Latn-BA"/>
          </a:p>
        </p:txBody>
      </p:sp>
      <p:sp>
        <p:nvSpPr>
          <p:cNvPr id="6" name="Footer Placeholder 5"/>
          <p:cNvSpPr>
            <a:spLocks noGrp="1"/>
          </p:cNvSpPr>
          <p:nvPr>
            <p:ph type="ftr" sz="quarter" idx="11"/>
          </p:nvPr>
        </p:nvSpPr>
        <p:spPr/>
        <p:txBody>
          <a:bodyPr/>
          <a:lstStyle>
            <a:lvl1pPr>
              <a:defRPr/>
            </a:lvl1pPr>
            <a:extLst/>
          </a:lstStyle>
          <a:p>
            <a:pPr>
              <a:defRPr/>
            </a:pPr>
            <a:endParaRPr lang="sr-Latn-BA"/>
          </a:p>
        </p:txBody>
      </p:sp>
      <p:sp>
        <p:nvSpPr>
          <p:cNvPr id="7" name="Slide Number Placeholder 6"/>
          <p:cNvSpPr>
            <a:spLocks noGrp="1"/>
          </p:cNvSpPr>
          <p:nvPr>
            <p:ph type="sldNum" sz="quarter" idx="12"/>
          </p:nvPr>
        </p:nvSpPr>
        <p:spPr/>
        <p:txBody>
          <a:bodyPr/>
          <a:lstStyle>
            <a:lvl1pPr>
              <a:defRPr/>
            </a:lvl1pPr>
            <a:extLst/>
          </a:lstStyle>
          <a:p>
            <a:pPr>
              <a:defRPr/>
            </a:pPr>
            <a:fld id="{E3195C5E-6CC5-495B-91DA-6AADBB1377C2}" type="slidenum">
              <a:rPr lang="sr-Latn-BA"/>
              <a:pPr>
                <a:defRPr/>
              </a:pPr>
              <a:t>‹#›</a:t>
            </a:fld>
            <a:endParaRPr lang="sr-Latn-BA"/>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1B419C5-272B-4E43-A671-3FC341EC2E03}" type="datetimeFigureOut">
              <a:rPr lang="sr-Latn-CS"/>
              <a:pPr>
                <a:defRPr/>
              </a:pPr>
              <a:t>1.3.2012</a:t>
            </a:fld>
            <a:endParaRPr lang="sr-Latn-BA"/>
          </a:p>
        </p:txBody>
      </p:sp>
      <p:sp>
        <p:nvSpPr>
          <p:cNvPr id="8" name="Footer Placeholder 7"/>
          <p:cNvSpPr>
            <a:spLocks noGrp="1"/>
          </p:cNvSpPr>
          <p:nvPr>
            <p:ph type="ftr" sz="quarter" idx="11"/>
          </p:nvPr>
        </p:nvSpPr>
        <p:spPr/>
        <p:txBody>
          <a:bodyPr/>
          <a:lstStyle>
            <a:lvl1pPr>
              <a:defRPr/>
            </a:lvl1pPr>
            <a:extLst/>
          </a:lstStyle>
          <a:p>
            <a:pPr>
              <a:defRPr/>
            </a:pPr>
            <a:endParaRPr lang="sr-Latn-BA"/>
          </a:p>
        </p:txBody>
      </p:sp>
      <p:sp>
        <p:nvSpPr>
          <p:cNvPr id="9" name="Slide Number Placeholder 8"/>
          <p:cNvSpPr>
            <a:spLocks noGrp="1"/>
          </p:cNvSpPr>
          <p:nvPr>
            <p:ph type="sldNum" sz="quarter" idx="12"/>
          </p:nvPr>
        </p:nvSpPr>
        <p:spPr/>
        <p:txBody>
          <a:bodyPr/>
          <a:lstStyle>
            <a:lvl1pPr>
              <a:defRPr/>
            </a:lvl1pPr>
            <a:extLst/>
          </a:lstStyle>
          <a:p>
            <a:pPr>
              <a:defRPr/>
            </a:pPr>
            <a:fld id="{BA526B08-8B54-404E-8807-12EC35D87DD7}" type="slidenum">
              <a:rPr lang="sr-Latn-BA"/>
              <a:pPr>
                <a:defRPr/>
              </a:pPr>
              <a:t>‹#›</a:t>
            </a:fld>
            <a:endParaRPr lang="sr-Latn-B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58D46A03-F0CB-44E6-A3A0-6883E773751B}" type="datetimeFigureOut">
              <a:rPr lang="sr-Latn-CS"/>
              <a:pPr>
                <a:defRPr/>
              </a:pPr>
              <a:t>1.3.2012</a:t>
            </a:fld>
            <a:endParaRPr lang="sr-Latn-BA"/>
          </a:p>
        </p:txBody>
      </p:sp>
      <p:sp>
        <p:nvSpPr>
          <p:cNvPr id="4" name="Footer Placeholder 3"/>
          <p:cNvSpPr>
            <a:spLocks noGrp="1"/>
          </p:cNvSpPr>
          <p:nvPr>
            <p:ph type="ftr" sz="quarter" idx="11"/>
          </p:nvPr>
        </p:nvSpPr>
        <p:spPr/>
        <p:txBody>
          <a:bodyPr/>
          <a:lstStyle>
            <a:lvl1pPr>
              <a:defRPr/>
            </a:lvl1pPr>
            <a:extLst/>
          </a:lstStyle>
          <a:p>
            <a:pPr>
              <a:defRPr/>
            </a:pPr>
            <a:endParaRPr lang="sr-Latn-BA"/>
          </a:p>
        </p:txBody>
      </p:sp>
      <p:sp>
        <p:nvSpPr>
          <p:cNvPr id="5" name="Slide Number Placeholder 4"/>
          <p:cNvSpPr>
            <a:spLocks noGrp="1"/>
          </p:cNvSpPr>
          <p:nvPr>
            <p:ph type="sldNum" sz="quarter" idx="12"/>
          </p:nvPr>
        </p:nvSpPr>
        <p:spPr/>
        <p:txBody>
          <a:bodyPr/>
          <a:lstStyle>
            <a:lvl1pPr>
              <a:defRPr/>
            </a:lvl1pPr>
            <a:extLst/>
          </a:lstStyle>
          <a:p>
            <a:pPr>
              <a:defRPr/>
            </a:pPr>
            <a:fld id="{9D1230FA-825A-4468-82D8-3E2068FECD13}" type="slidenum">
              <a:rPr lang="sr-Latn-BA"/>
              <a:pPr>
                <a:defRPr/>
              </a:pPr>
              <a:t>‹#›</a:t>
            </a:fld>
            <a:endParaRPr lang="sr-Latn-BA"/>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53B3781-101D-4AA6-99B4-4CA46905DC84}" type="datetimeFigureOut">
              <a:rPr lang="sr-Latn-CS"/>
              <a:pPr>
                <a:defRPr/>
              </a:pPr>
              <a:t>1.3.2012</a:t>
            </a:fld>
            <a:endParaRPr lang="sr-Latn-BA"/>
          </a:p>
        </p:txBody>
      </p:sp>
      <p:sp>
        <p:nvSpPr>
          <p:cNvPr id="3" name="Footer Placeholder 21"/>
          <p:cNvSpPr>
            <a:spLocks noGrp="1"/>
          </p:cNvSpPr>
          <p:nvPr>
            <p:ph type="ftr" sz="quarter" idx="11"/>
          </p:nvPr>
        </p:nvSpPr>
        <p:spPr/>
        <p:txBody>
          <a:bodyPr/>
          <a:lstStyle>
            <a:lvl1pPr>
              <a:defRPr/>
            </a:lvl1pPr>
          </a:lstStyle>
          <a:p>
            <a:pPr>
              <a:defRPr/>
            </a:pPr>
            <a:endParaRPr lang="sr-Latn-BA"/>
          </a:p>
        </p:txBody>
      </p:sp>
      <p:sp>
        <p:nvSpPr>
          <p:cNvPr id="4" name="Slide Number Placeholder 17"/>
          <p:cNvSpPr>
            <a:spLocks noGrp="1"/>
          </p:cNvSpPr>
          <p:nvPr>
            <p:ph type="sldNum" sz="quarter" idx="12"/>
          </p:nvPr>
        </p:nvSpPr>
        <p:spPr/>
        <p:txBody>
          <a:bodyPr/>
          <a:lstStyle>
            <a:lvl1pPr>
              <a:defRPr/>
            </a:lvl1pPr>
          </a:lstStyle>
          <a:p>
            <a:pPr>
              <a:defRPr/>
            </a:pPr>
            <a:fld id="{0DE845E3-A65B-42E7-9EFC-AEEA17CE9B48}" type="slidenum">
              <a:rPr lang="sr-Latn-BA"/>
              <a:pPr>
                <a:defRPr/>
              </a:pPr>
              <a:t>‹#›</a:t>
            </a:fld>
            <a:endParaRPr lang="sr-Latn-B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7011926-CC38-4F25-8592-7EF93324A1F6}" type="datetimeFigureOut">
              <a:rPr lang="sr-Latn-CS"/>
              <a:pPr>
                <a:defRPr/>
              </a:pPr>
              <a:t>1.3.2012</a:t>
            </a:fld>
            <a:endParaRPr lang="sr-Latn-BA"/>
          </a:p>
        </p:txBody>
      </p:sp>
      <p:sp>
        <p:nvSpPr>
          <p:cNvPr id="6" name="Footer Placeholder 5"/>
          <p:cNvSpPr>
            <a:spLocks noGrp="1"/>
          </p:cNvSpPr>
          <p:nvPr>
            <p:ph type="ftr" sz="quarter" idx="11"/>
          </p:nvPr>
        </p:nvSpPr>
        <p:spPr/>
        <p:txBody>
          <a:bodyPr/>
          <a:lstStyle>
            <a:lvl1pPr>
              <a:defRPr/>
            </a:lvl1pPr>
            <a:extLst/>
          </a:lstStyle>
          <a:p>
            <a:pPr>
              <a:defRPr/>
            </a:pPr>
            <a:endParaRPr lang="sr-Latn-BA"/>
          </a:p>
        </p:txBody>
      </p:sp>
      <p:sp>
        <p:nvSpPr>
          <p:cNvPr id="7" name="Slide Number Placeholder 6"/>
          <p:cNvSpPr>
            <a:spLocks noGrp="1"/>
          </p:cNvSpPr>
          <p:nvPr>
            <p:ph type="sldNum" sz="quarter" idx="12"/>
          </p:nvPr>
        </p:nvSpPr>
        <p:spPr/>
        <p:txBody>
          <a:bodyPr/>
          <a:lstStyle>
            <a:lvl1pPr>
              <a:defRPr/>
            </a:lvl1pPr>
            <a:extLst/>
          </a:lstStyle>
          <a:p>
            <a:pPr>
              <a:defRPr/>
            </a:pPr>
            <a:fld id="{990FAA64-A5C5-41D4-AE7F-F4356812F347}" type="slidenum">
              <a:rPr lang="sr-Latn-BA"/>
              <a:pPr>
                <a:defRPr/>
              </a:pPr>
              <a:t>‹#›</a:t>
            </a:fld>
            <a:endParaRPr lang="sr-Latn-B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716A6426-EF51-459C-B2B1-D8FE2E4474ED}" type="datetimeFigureOut">
              <a:rPr lang="sr-Latn-CS"/>
              <a:pPr>
                <a:defRPr/>
              </a:pPr>
              <a:t>1.3.2012</a:t>
            </a:fld>
            <a:endParaRPr lang="sr-Latn-BA"/>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sr-Latn-BA"/>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4E0F9725-A81B-4BB7-BDCC-039CDFE45A62}" type="slidenum">
              <a:rPr lang="sr-Latn-BA"/>
              <a:pPr>
                <a:defRPr/>
              </a:pPr>
              <a:t>‹#›</a:t>
            </a:fld>
            <a:endParaRPr lang="sr-Latn-B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984FD4BA-8D40-4B4E-ADC2-0CA482CC1EE1}" type="datetimeFigureOut">
              <a:rPr lang="sr-Latn-CS"/>
              <a:pPr>
                <a:defRPr/>
              </a:pPr>
              <a:t>1.3.2012</a:t>
            </a:fld>
            <a:endParaRPr lang="sr-Latn-BA"/>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sr-Latn-BA"/>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D74F4CDB-62A2-4D5A-99C1-E49F5888D310}" type="slidenum">
              <a:rPr lang="sr-Latn-BA"/>
              <a:pPr>
                <a:defRPr/>
              </a:pPr>
              <a:t>‹#›</a:t>
            </a:fld>
            <a:endParaRPr lang="sr-Latn-BA"/>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6" r:id="rId3"/>
    <p:sldLayoutId id="2147483697" r:id="rId4"/>
    <p:sldLayoutId id="2147483698" r:id="rId5"/>
    <p:sldLayoutId id="2147483699" r:id="rId6"/>
    <p:sldLayoutId id="2147483693" r:id="rId7"/>
    <p:sldLayoutId id="2147483700" r:id="rId8"/>
    <p:sldLayoutId id="2147483701" r:id="rId9"/>
    <p:sldLayoutId id="2147483692" r:id="rId10"/>
    <p:sldLayoutId id="2147483691"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Arial" charset="0"/>
        </a:defRPr>
      </a:lvl2pPr>
      <a:lvl3pPr algn="l" rtl="0" fontAlgn="base">
        <a:spcBef>
          <a:spcPct val="0"/>
        </a:spcBef>
        <a:spcAft>
          <a:spcPct val="0"/>
        </a:spcAft>
        <a:defRPr sz="4100" b="1">
          <a:solidFill>
            <a:schemeClr val="tx2"/>
          </a:solidFill>
          <a:latin typeface="Arial" charset="0"/>
        </a:defRPr>
      </a:lvl3pPr>
      <a:lvl4pPr algn="l" rtl="0" fontAlgn="base">
        <a:spcBef>
          <a:spcPct val="0"/>
        </a:spcBef>
        <a:spcAft>
          <a:spcPct val="0"/>
        </a:spcAft>
        <a:defRPr sz="4100" b="1">
          <a:solidFill>
            <a:schemeClr val="tx2"/>
          </a:solidFill>
          <a:latin typeface="Arial" charset="0"/>
        </a:defRPr>
      </a:lvl4pPr>
      <a:lvl5pPr algn="l" rtl="0" fontAlgn="base">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r.wikipedia.org/wiki/%D0%A1%D0%BB%D0%B8%D0%BA%D0%B0:Immanuel_Kant_(painted_portrait).jpg"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8" descr="Immanuel Kant (painted portrait).jpg">
            <a:hlinkClick r:id="rId2"/>
          </p:cNvPr>
          <p:cNvPicPr>
            <a:picLocks noChangeAspect="1" noChangeArrowheads="1"/>
          </p:cNvPicPr>
          <p:nvPr/>
        </p:nvPicPr>
        <p:blipFill>
          <a:blip r:embed="rId3"/>
          <a:srcRect/>
          <a:stretch>
            <a:fillRect/>
          </a:stretch>
        </p:blipFill>
        <p:spPr bwMode="auto">
          <a:xfrm>
            <a:off x="857224" y="1857364"/>
            <a:ext cx="4071938" cy="3071812"/>
          </a:xfrm>
          <a:prstGeom prst="rect">
            <a:avLst/>
          </a:prstGeom>
          <a:noFill/>
          <a:ln w="9525">
            <a:noFill/>
            <a:miter lim="800000"/>
            <a:headEnd/>
            <a:tailEnd/>
          </a:ln>
        </p:spPr>
      </p:pic>
      <p:pic>
        <p:nvPicPr>
          <p:cNvPr id="9221" name="Picture 9" descr="C:\Documents and Settings\HAL2000\Desktop\atlas filozofije\10.tif"/>
          <p:cNvPicPr>
            <a:picLocks noChangeAspect="1" noChangeArrowheads="1"/>
          </p:cNvPicPr>
          <p:nvPr/>
        </p:nvPicPr>
        <p:blipFill>
          <a:blip r:embed="rId4"/>
          <a:srcRect l="51817" t="38850" r="7500" b="38710"/>
          <a:stretch>
            <a:fillRect/>
          </a:stretch>
        </p:blipFill>
        <p:spPr bwMode="auto">
          <a:xfrm>
            <a:off x="5214938" y="1571625"/>
            <a:ext cx="3071812"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00034" y="0"/>
            <a:ext cx="8229600" cy="1143000"/>
          </a:xfrm>
        </p:spPr>
        <p:txBody>
          <a:bodyPr>
            <a:normAutofit fontScale="90000"/>
          </a:bodyPr>
          <a:lstStyle/>
          <a:p>
            <a:pPr fontAlgn="auto">
              <a:spcAft>
                <a:spcPts val="0"/>
              </a:spcAft>
              <a:defRPr/>
            </a:pPr>
            <a:r>
              <a:rPr lang="sr-Latn-CS" dirty="0" smtClean="0"/>
              <a:t>Šta čini strukturu Kritike čistog uma?</a:t>
            </a:r>
            <a:endParaRPr lang="sr-Latn-BA" dirty="0"/>
          </a:p>
        </p:txBody>
      </p:sp>
      <p:sp>
        <p:nvSpPr>
          <p:cNvPr id="11267" name="Content Placeholder 11"/>
          <p:cNvSpPr>
            <a:spLocks noGrp="1"/>
          </p:cNvSpPr>
          <p:nvPr>
            <p:ph idx="1"/>
          </p:nvPr>
        </p:nvSpPr>
        <p:spPr>
          <a:xfrm>
            <a:off x="571472" y="2357430"/>
            <a:ext cx="8115328" cy="4214842"/>
          </a:xfrm>
        </p:spPr>
        <p:txBody>
          <a:bodyPr/>
          <a:lstStyle/>
          <a:p>
            <a:r>
              <a:rPr lang="en-US" sz="2000" dirty="0" err="1" smtClean="0"/>
              <a:t>Kritika</a:t>
            </a:r>
            <a:r>
              <a:rPr lang="en-US" sz="2000" dirty="0" smtClean="0"/>
              <a:t> </a:t>
            </a:r>
            <a:r>
              <a:rPr lang="en-US" sz="2000" dirty="0" err="1" smtClean="0"/>
              <a:t>čistog</a:t>
            </a:r>
            <a:r>
              <a:rPr lang="en-US" sz="2000" dirty="0" smtClean="0"/>
              <a:t> </a:t>
            </a:r>
            <a:r>
              <a:rPr lang="en-US" sz="2000" dirty="0" err="1" smtClean="0"/>
              <a:t>uma</a:t>
            </a:r>
            <a:r>
              <a:rPr lang="en-US" sz="2000" dirty="0" smtClean="0"/>
              <a:t> se </a:t>
            </a:r>
            <a:r>
              <a:rPr lang="en-US" sz="2000" dirty="0" err="1" smtClean="0"/>
              <a:t>sastoji</a:t>
            </a:r>
            <a:r>
              <a:rPr lang="en-US" sz="2000" dirty="0" smtClean="0"/>
              <a:t> </a:t>
            </a:r>
            <a:r>
              <a:rPr lang="en-US" sz="2000" dirty="0" err="1" smtClean="0"/>
              <a:t>od</a:t>
            </a:r>
            <a:r>
              <a:rPr lang="en-US" sz="2000" dirty="0" smtClean="0"/>
              <a:t> </a:t>
            </a:r>
            <a:r>
              <a:rPr lang="en-US" sz="2000" dirty="0" err="1" smtClean="0"/>
              <a:t>predgovora</a:t>
            </a:r>
            <a:r>
              <a:rPr lang="sr-Latn-BA" sz="2000" dirty="0" smtClean="0"/>
              <a:t> </a:t>
            </a:r>
            <a:r>
              <a:rPr lang="en-US" sz="2000" dirty="0" smtClean="0"/>
              <a:t>/</a:t>
            </a:r>
            <a:r>
              <a:rPr lang="en-US" sz="2000" dirty="0" err="1" smtClean="0"/>
              <a:t>prvom</a:t>
            </a:r>
            <a:r>
              <a:rPr lang="en-US" sz="2000" dirty="0" smtClean="0"/>
              <a:t> </a:t>
            </a:r>
            <a:r>
              <a:rPr lang="en-US" sz="2000" dirty="0" err="1" smtClean="0"/>
              <a:t>i</a:t>
            </a:r>
            <a:r>
              <a:rPr lang="en-US" sz="2000" dirty="0" smtClean="0"/>
              <a:t> </a:t>
            </a:r>
            <a:r>
              <a:rPr lang="en-US" sz="2000" dirty="0" err="1" smtClean="0"/>
              <a:t>drugom</a:t>
            </a:r>
            <a:r>
              <a:rPr lang="en-US" sz="2000" dirty="0" smtClean="0"/>
              <a:t> </a:t>
            </a:r>
            <a:r>
              <a:rPr lang="en-US" sz="2000" dirty="0" err="1" smtClean="0"/>
              <a:t>izdanju</a:t>
            </a:r>
            <a:r>
              <a:rPr lang="sr-Latn-BA" sz="2000" dirty="0" smtClean="0"/>
              <a:t> </a:t>
            </a:r>
            <a:r>
              <a:rPr lang="en-US" sz="2000" dirty="0" smtClean="0"/>
              <a:t>/</a:t>
            </a:r>
            <a:r>
              <a:rPr lang="en-US" sz="2000" dirty="0" err="1" smtClean="0"/>
              <a:t>uvoda</a:t>
            </a:r>
            <a:r>
              <a:rPr lang="en-US" sz="2000" dirty="0" smtClean="0"/>
              <a:t> </a:t>
            </a:r>
            <a:r>
              <a:rPr lang="en-US" sz="2000" dirty="0" err="1" smtClean="0"/>
              <a:t>i</a:t>
            </a:r>
            <a:r>
              <a:rPr lang="en-US" sz="2000" dirty="0" smtClean="0"/>
              <a:t> </a:t>
            </a:r>
            <a:r>
              <a:rPr lang="en-US" sz="2000" dirty="0" err="1" smtClean="0"/>
              <a:t>dva</a:t>
            </a:r>
            <a:r>
              <a:rPr lang="en-US" sz="2000" dirty="0" smtClean="0"/>
              <a:t> </a:t>
            </a:r>
            <a:r>
              <a:rPr lang="en-US" sz="2000" dirty="0" err="1" smtClean="0"/>
              <a:t>glavna</a:t>
            </a:r>
            <a:r>
              <a:rPr lang="en-US" sz="2000" dirty="0" smtClean="0"/>
              <a:t> </a:t>
            </a:r>
            <a:r>
              <a:rPr lang="en-US" sz="2000" dirty="0" err="1" smtClean="0"/>
              <a:t>dijela</a:t>
            </a:r>
            <a:r>
              <a:rPr lang="en-US" sz="2000" dirty="0" smtClean="0"/>
              <a:t>: </a:t>
            </a:r>
            <a:endParaRPr lang="sr-Latn-BA" sz="2000" dirty="0" smtClean="0"/>
          </a:p>
          <a:p>
            <a:r>
              <a:rPr lang="en-US" sz="2000" dirty="0" err="1" smtClean="0"/>
              <a:t>Transcendentalna</a:t>
            </a:r>
            <a:r>
              <a:rPr lang="en-US" sz="2000" dirty="0" smtClean="0"/>
              <a:t> </a:t>
            </a:r>
            <a:r>
              <a:rPr lang="en-US" sz="2000" dirty="0" err="1" smtClean="0"/>
              <a:t>teorija</a:t>
            </a:r>
            <a:r>
              <a:rPr lang="en-US" sz="2000" dirty="0" smtClean="0"/>
              <a:t> o </a:t>
            </a:r>
            <a:r>
              <a:rPr lang="en-US" sz="2000" dirty="0" err="1" smtClean="0"/>
              <a:t>elementima</a:t>
            </a:r>
            <a:r>
              <a:rPr lang="en-US" sz="2000" dirty="0" smtClean="0"/>
              <a:t> </a:t>
            </a:r>
            <a:r>
              <a:rPr lang="en-US" sz="2000" dirty="0" err="1" smtClean="0"/>
              <a:t>i</a:t>
            </a:r>
            <a:r>
              <a:rPr lang="en-US" sz="2000" dirty="0" smtClean="0"/>
              <a:t> </a:t>
            </a:r>
            <a:r>
              <a:rPr lang="en-US" sz="2000" dirty="0" err="1" smtClean="0"/>
              <a:t>transcendentalna</a:t>
            </a:r>
            <a:r>
              <a:rPr lang="en-US" sz="2000" dirty="0" smtClean="0"/>
              <a:t> </a:t>
            </a:r>
            <a:r>
              <a:rPr lang="en-US" sz="2000" dirty="0" err="1" smtClean="0"/>
              <a:t>teorija</a:t>
            </a:r>
            <a:r>
              <a:rPr lang="en-US" sz="2000" dirty="0" smtClean="0"/>
              <a:t> o </a:t>
            </a:r>
            <a:r>
              <a:rPr lang="en-US" sz="2000" dirty="0" err="1" smtClean="0"/>
              <a:t>metodi</a:t>
            </a:r>
            <a:r>
              <a:rPr lang="en-US" sz="2000" dirty="0" smtClean="0"/>
              <a:t>. </a:t>
            </a:r>
            <a:endParaRPr lang="sr-Latn-BA" sz="2000" dirty="0" smtClean="0"/>
          </a:p>
          <a:p>
            <a:r>
              <a:rPr lang="en-US" sz="2000" dirty="0" err="1" smtClean="0"/>
              <a:t>Prvi</a:t>
            </a:r>
            <a:r>
              <a:rPr lang="en-US" sz="2000" dirty="0" smtClean="0"/>
              <a:t> </a:t>
            </a:r>
            <a:r>
              <a:rPr lang="en-US" sz="2000" dirty="0" err="1" smtClean="0"/>
              <a:t>dio</a:t>
            </a:r>
            <a:r>
              <a:rPr lang="en-US" sz="2000" dirty="0" smtClean="0"/>
              <a:t> </a:t>
            </a:r>
            <a:r>
              <a:rPr lang="en-US" sz="2000" dirty="0" err="1" smtClean="0"/>
              <a:t>čine</a:t>
            </a:r>
            <a:r>
              <a:rPr lang="en-US" sz="2000" dirty="0" smtClean="0"/>
              <a:t>: </a:t>
            </a:r>
            <a:r>
              <a:rPr lang="en-US" sz="2000" dirty="0" err="1" smtClean="0"/>
              <a:t>transcendentalna</a:t>
            </a:r>
            <a:r>
              <a:rPr lang="en-US" sz="2000" dirty="0" smtClean="0"/>
              <a:t> </a:t>
            </a:r>
            <a:r>
              <a:rPr lang="en-US" sz="2000" dirty="0" err="1" smtClean="0"/>
              <a:t>estetika</a:t>
            </a:r>
            <a:r>
              <a:rPr lang="en-US" sz="2000" dirty="0" smtClean="0"/>
              <a:t> </a:t>
            </a:r>
            <a:r>
              <a:rPr lang="en-US" sz="2000" dirty="0" err="1" smtClean="0"/>
              <a:t>i</a:t>
            </a:r>
            <a:r>
              <a:rPr lang="en-US" sz="2000" dirty="0" smtClean="0"/>
              <a:t> </a:t>
            </a:r>
            <a:r>
              <a:rPr lang="en-US" sz="2000" dirty="0" err="1" smtClean="0"/>
              <a:t>transcendentalna</a:t>
            </a:r>
            <a:r>
              <a:rPr lang="en-US" sz="2000" dirty="0" smtClean="0"/>
              <a:t> </a:t>
            </a:r>
            <a:r>
              <a:rPr lang="en-US" sz="2000" dirty="0" err="1" smtClean="0"/>
              <a:t>logika</a:t>
            </a:r>
            <a:r>
              <a:rPr lang="en-US" sz="2000" dirty="0" smtClean="0"/>
              <a:t>.</a:t>
            </a:r>
            <a:endParaRPr lang="sr-Latn-BA" sz="2000" dirty="0" smtClean="0"/>
          </a:p>
          <a:p>
            <a:r>
              <a:rPr lang="en-US" sz="2000" dirty="0" smtClean="0"/>
              <a:t>Na </a:t>
            </a:r>
            <a:r>
              <a:rPr lang="en-US" sz="2000" dirty="0" err="1" smtClean="0"/>
              <a:t>kraju</a:t>
            </a:r>
            <a:r>
              <a:rPr lang="en-US" sz="2000" dirty="0" smtClean="0"/>
              <a:t>, </a:t>
            </a:r>
            <a:r>
              <a:rPr lang="en-US" sz="2000" dirty="0" err="1" smtClean="0"/>
              <a:t>transcendentalna</a:t>
            </a:r>
            <a:r>
              <a:rPr lang="en-US" sz="2000" dirty="0" smtClean="0"/>
              <a:t> </a:t>
            </a:r>
            <a:r>
              <a:rPr lang="en-US" sz="2000" dirty="0" err="1" smtClean="0"/>
              <a:t>logika</a:t>
            </a:r>
            <a:r>
              <a:rPr lang="en-US" sz="2000" dirty="0" smtClean="0"/>
              <a:t> se </a:t>
            </a:r>
            <a:r>
              <a:rPr lang="en-US" sz="2000" dirty="0" err="1" smtClean="0"/>
              <a:t>dijeli</a:t>
            </a:r>
            <a:r>
              <a:rPr lang="en-US" sz="2000" dirty="0" smtClean="0"/>
              <a:t>: </a:t>
            </a:r>
            <a:r>
              <a:rPr lang="en-US" sz="2000" dirty="0" err="1" smtClean="0"/>
              <a:t>na</a:t>
            </a:r>
            <a:r>
              <a:rPr lang="en-US" sz="2000" dirty="0" smtClean="0"/>
              <a:t> </a:t>
            </a:r>
            <a:r>
              <a:rPr lang="en-US" sz="2000" dirty="0" err="1" smtClean="0"/>
              <a:t>transcendentalnu</a:t>
            </a:r>
            <a:r>
              <a:rPr lang="en-US" sz="2000" dirty="0" smtClean="0"/>
              <a:t> </a:t>
            </a:r>
            <a:r>
              <a:rPr lang="en-US" sz="2000" dirty="0" err="1" smtClean="0"/>
              <a:t>analitiku</a:t>
            </a:r>
            <a:r>
              <a:rPr lang="en-US" sz="2000" dirty="0" smtClean="0"/>
              <a:t> </a:t>
            </a:r>
            <a:r>
              <a:rPr lang="en-US" sz="2000" dirty="0" err="1" smtClean="0"/>
              <a:t>i</a:t>
            </a:r>
            <a:r>
              <a:rPr lang="en-US" sz="2000" dirty="0" smtClean="0"/>
              <a:t> </a:t>
            </a:r>
            <a:r>
              <a:rPr lang="en-US" sz="2000" dirty="0" err="1" smtClean="0"/>
              <a:t>transcendentalnu</a:t>
            </a:r>
            <a:r>
              <a:rPr lang="en-US" sz="2000" dirty="0" smtClean="0"/>
              <a:t> </a:t>
            </a:r>
            <a:r>
              <a:rPr lang="en-US" sz="2000" dirty="0" err="1" smtClean="0"/>
              <a:t>dijalektiku</a:t>
            </a:r>
            <a:r>
              <a:rPr lang="en-US" sz="2000" dirty="0" smtClean="0"/>
              <a:t>.</a:t>
            </a:r>
            <a:endParaRPr lang="sr-Latn-BA" sz="2000" dirty="0" smtClean="0"/>
          </a:p>
          <a:p>
            <a:r>
              <a:rPr lang="en-US" sz="2000" dirty="0" smtClean="0"/>
              <a:t> </a:t>
            </a:r>
            <a:r>
              <a:rPr lang="en-US" sz="2000" dirty="0" err="1" smtClean="0"/>
              <a:t>Drugi</a:t>
            </a:r>
            <a:r>
              <a:rPr lang="en-US" sz="2000" dirty="0" smtClean="0"/>
              <a:t> </a:t>
            </a:r>
            <a:r>
              <a:rPr lang="en-US" sz="2000" dirty="0" err="1" smtClean="0"/>
              <a:t>dio</a:t>
            </a:r>
            <a:r>
              <a:rPr lang="en-US" sz="2000" dirty="0" smtClean="0"/>
              <a:t> </a:t>
            </a:r>
            <a:r>
              <a:rPr lang="en-US" sz="2000" dirty="0" err="1" smtClean="0"/>
              <a:t>Kritike</a:t>
            </a:r>
            <a:r>
              <a:rPr lang="en-US" sz="2000" dirty="0" smtClean="0"/>
              <a:t> </a:t>
            </a:r>
            <a:r>
              <a:rPr lang="en-US" sz="2000" dirty="0" err="1" smtClean="0"/>
              <a:t>čistog</a:t>
            </a:r>
            <a:r>
              <a:rPr lang="en-US" sz="2000" dirty="0" smtClean="0"/>
              <a:t> </a:t>
            </a:r>
            <a:r>
              <a:rPr lang="en-US" sz="2000" dirty="0" err="1" smtClean="0"/>
              <a:t>uma</a:t>
            </a:r>
            <a:r>
              <a:rPr lang="en-US" sz="2000" dirty="0" smtClean="0"/>
              <a:t> </a:t>
            </a:r>
            <a:r>
              <a:rPr lang="en-US" sz="2000" dirty="0" err="1" smtClean="0"/>
              <a:t>nosi</a:t>
            </a:r>
            <a:r>
              <a:rPr lang="en-US" sz="2000" dirty="0" smtClean="0"/>
              <a:t> </a:t>
            </a:r>
            <a:r>
              <a:rPr lang="en-US" sz="2000" dirty="0" err="1" smtClean="0"/>
              <a:t>naslov</a:t>
            </a:r>
            <a:r>
              <a:rPr lang="en-US" sz="2000" dirty="0" smtClean="0"/>
              <a:t> '</a:t>
            </a:r>
            <a:r>
              <a:rPr lang="en-US" sz="2000" dirty="0" err="1" smtClean="0"/>
              <a:t>Transcendentalna</a:t>
            </a:r>
            <a:r>
              <a:rPr lang="en-US" sz="2000" dirty="0" smtClean="0"/>
              <a:t> </a:t>
            </a:r>
            <a:r>
              <a:rPr lang="en-US" sz="2000" dirty="0" err="1" smtClean="0"/>
              <a:t>teorija</a:t>
            </a:r>
            <a:r>
              <a:rPr lang="en-US" sz="2000" dirty="0" smtClean="0"/>
              <a:t> o </a:t>
            </a:r>
            <a:r>
              <a:rPr lang="en-US" sz="2000" dirty="0" err="1" smtClean="0"/>
              <a:t>metodi</a:t>
            </a:r>
            <a:r>
              <a:rPr lang="en-US" sz="2000" dirty="0" smtClean="0"/>
              <a:t>'. </a:t>
            </a:r>
            <a:r>
              <a:rPr lang="en-US" sz="2000" dirty="0" err="1" smtClean="0"/>
              <a:t>Tu</a:t>
            </a:r>
            <a:r>
              <a:rPr lang="en-US" sz="2000" dirty="0" smtClean="0"/>
              <a:t> Kant </a:t>
            </a:r>
            <a:r>
              <a:rPr lang="en-US" sz="2000" dirty="0" err="1" smtClean="0"/>
              <a:t>daje</a:t>
            </a:r>
            <a:r>
              <a:rPr lang="en-US" sz="2000" dirty="0" smtClean="0"/>
              <a:t> </a:t>
            </a:r>
            <a:r>
              <a:rPr lang="en-US" sz="2000" dirty="0" err="1" smtClean="0"/>
              <a:t>određenje</a:t>
            </a:r>
            <a:r>
              <a:rPr lang="en-US" sz="2000" dirty="0" smtClean="0"/>
              <a:t> </a:t>
            </a:r>
            <a:r>
              <a:rPr lang="en-US" sz="2000" dirty="0" err="1" smtClean="0"/>
              <a:t>formalnih</a:t>
            </a:r>
            <a:r>
              <a:rPr lang="en-US" sz="2000" dirty="0" smtClean="0"/>
              <a:t> </a:t>
            </a:r>
            <a:r>
              <a:rPr lang="en-US" sz="2000" dirty="0" err="1" smtClean="0"/>
              <a:t>uslova</a:t>
            </a:r>
            <a:r>
              <a:rPr lang="en-US" sz="2000" dirty="0" smtClean="0"/>
              <a:t> </a:t>
            </a:r>
            <a:r>
              <a:rPr lang="en-US" sz="2000" dirty="0" err="1" smtClean="0"/>
              <a:t>potpunog</a:t>
            </a:r>
            <a:r>
              <a:rPr lang="en-US" sz="2000" dirty="0" smtClean="0"/>
              <a:t> </a:t>
            </a:r>
            <a:r>
              <a:rPr lang="en-US" sz="2000" dirty="0" err="1" smtClean="0"/>
              <a:t>sistema</a:t>
            </a:r>
            <a:r>
              <a:rPr lang="en-US" sz="2000" dirty="0" smtClean="0"/>
              <a:t> </a:t>
            </a:r>
            <a:r>
              <a:rPr lang="en-US" sz="2000" dirty="0" err="1" smtClean="0"/>
              <a:t>čistog</a:t>
            </a:r>
            <a:r>
              <a:rPr lang="en-US" sz="2000" dirty="0" smtClean="0"/>
              <a:t> </a:t>
            </a:r>
            <a:r>
              <a:rPr lang="en-US" sz="2000" dirty="0" err="1" smtClean="0"/>
              <a:t>uma</a:t>
            </a:r>
            <a:r>
              <a:rPr lang="en-US" sz="2000" dirty="0" smtClean="0"/>
              <a:t>. On ne </a:t>
            </a:r>
            <a:r>
              <a:rPr lang="en-US" sz="2000" dirty="0" err="1" smtClean="0"/>
              <a:t>misli</a:t>
            </a:r>
            <a:r>
              <a:rPr lang="en-US" sz="2000" dirty="0" smtClean="0"/>
              <a:t> u tom </a:t>
            </a:r>
            <a:r>
              <a:rPr lang="en-US" sz="2000" dirty="0" err="1" smtClean="0"/>
              <a:t>dijelu</a:t>
            </a:r>
            <a:r>
              <a:rPr lang="en-US" sz="2000" dirty="0" smtClean="0"/>
              <a:t> </a:t>
            </a:r>
            <a:r>
              <a:rPr lang="en-US" sz="2000" dirty="0" err="1" smtClean="0"/>
              <a:t>na</a:t>
            </a:r>
            <a:r>
              <a:rPr lang="en-US" sz="2000" dirty="0" smtClean="0"/>
              <a:t> </a:t>
            </a:r>
            <a:r>
              <a:rPr lang="en-US" sz="2000" dirty="0" err="1" smtClean="0"/>
              <a:t>metodičke</a:t>
            </a:r>
            <a:r>
              <a:rPr lang="en-US" sz="2000" dirty="0" smtClean="0"/>
              <a:t> </a:t>
            </a:r>
            <a:r>
              <a:rPr lang="en-US" sz="2000" dirty="0" err="1" smtClean="0"/>
              <a:t>principe</a:t>
            </a:r>
            <a:r>
              <a:rPr lang="en-US" sz="2000" dirty="0" smtClean="0"/>
              <a:t> </a:t>
            </a:r>
            <a:r>
              <a:rPr lang="en-US" sz="2000" dirty="0" err="1" smtClean="0"/>
              <a:t>naučnog</a:t>
            </a:r>
            <a:r>
              <a:rPr lang="en-US" sz="2000" dirty="0" smtClean="0"/>
              <a:t> </a:t>
            </a:r>
            <a:r>
              <a:rPr lang="en-US" sz="2000" dirty="0" err="1" smtClean="0"/>
              <a:t>saznanja</a:t>
            </a:r>
            <a:r>
              <a:rPr lang="en-US" sz="2000" dirty="0" smtClean="0"/>
              <a:t>, </a:t>
            </a:r>
            <a:r>
              <a:rPr lang="en-US" sz="2000" dirty="0" err="1" smtClean="0"/>
              <a:t>već</a:t>
            </a:r>
            <a:r>
              <a:rPr lang="en-US" sz="2000" dirty="0" smtClean="0"/>
              <a:t> </a:t>
            </a:r>
            <a:r>
              <a:rPr lang="en-US" sz="2000" dirty="0" err="1" smtClean="0"/>
              <a:t>na</a:t>
            </a:r>
            <a:r>
              <a:rPr lang="en-US" sz="2000" dirty="0" smtClean="0"/>
              <a:t> </a:t>
            </a:r>
            <a:r>
              <a:rPr lang="en-US" sz="2000" dirty="0" err="1" smtClean="0"/>
              <a:t>metodu</a:t>
            </a:r>
            <a:r>
              <a:rPr lang="en-US" sz="2000" dirty="0" smtClean="0"/>
              <a:t> </a:t>
            </a:r>
            <a:r>
              <a:rPr lang="en-US" sz="2000" dirty="0" err="1" smtClean="0"/>
              <a:t>opšte</a:t>
            </a:r>
            <a:r>
              <a:rPr lang="en-US" sz="2000" dirty="0" smtClean="0"/>
              <a:t> </a:t>
            </a:r>
            <a:r>
              <a:rPr lang="en-US" sz="2000" dirty="0" err="1" smtClean="0"/>
              <a:t>filozofske</a:t>
            </a:r>
            <a:r>
              <a:rPr lang="en-US" sz="2000" dirty="0" smtClean="0"/>
              <a:t> </a:t>
            </a:r>
            <a:r>
              <a:rPr lang="en-US" sz="2000" dirty="0" err="1" smtClean="0"/>
              <a:t>primjene</a:t>
            </a:r>
            <a:r>
              <a:rPr lang="en-US" sz="2000" dirty="0" smtClean="0"/>
              <a:t> </a:t>
            </a:r>
            <a:r>
              <a:rPr lang="en-US" sz="2000" dirty="0" err="1" smtClean="0"/>
              <a:t>umskog</a:t>
            </a:r>
            <a:r>
              <a:rPr lang="en-US" sz="2000" dirty="0" smtClean="0"/>
              <a:t> </a:t>
            </a:r>
            <a:r>
              <a:rPr lang="en-US" sz="2000" dirty="0" err="1" smtClean="0"/>
              <a:t>kritičkog</a:t>
            </a:r>
            <a:r>
              <a:rPr lang="en-US" sz="2000" dirty="0" smtClean="0"/>
              <a:t> </a:t>
            </a:r>
            <a:r>
              <a:rPr lang="en-US" sz="2000" dirty="0" err="1" smtClean="0"/>
              <a:t>saznanja</a:t>
            </a:r>
            <a:r>
              <a:rPr lang="en-US" sz="2000" dirty="0" smtClean="0"/>
              <a:t> </a:t>
            </a:r>
            <a:r>
              <a:rPr lang="en-US" sz="2000" dirty="0" err="1" smtClean="0"/>
              <a:t>koja</a:t>
            </a:r>
            <a:r>
              <a:rPr lang="en-US" sz="2000" dirty="0" smtClean="0"/>
              <a:t> se </a:t>
            </a:r>
            <a:r>
              <a:rPr lang="en-US" sz="2000" dirty="0" err="1" smtClean="0"/>
              <a:t>stekla</a:t>
            </a:r>
            <a:r>
              <a:rPr lang="en-US" sz="2000" dirty="0" smtClean="0"/>
              <a:t> u </a:t>
            </a:r>
            <a:r>
              <a:rPr lang="en-US" sz="2000" dirty="0" err="1" smtClean="0"/>
              <a:t>transcendentalnoj</a:t>
            </a:r>
            <a:r>
              <a:rPr lang="en-US" sz="2000" dirty="0" smtClean="0"/>
              <a:t> </a:t>
            </a:r>
            <a:r>
              <a:rPr lang="en-US" sz="2000" dirty="0" err="1" smtClean="0"/>
              <a:t>nauci</a:t>
            </a:r>
            <a:r>
              <a:rPr lang="en-US" sz="2000" dirty="0" smtClean="0"/>
              <a:t> o </a:t>
            </a:r>
            <a:r>
              <a:rPr lang="en-US" sz="2000" dirty="0" err="1" smtClean="0"/>
              <a:t>elementima</a:t>
            </a:r>
            <a:r>
              <a:rPr lang="sr-Latn-BA" sz="2000" dirty="0" smtClean="0"/>
              <a:t>.</a:t>
            </a:r>
          </a:p>
          <a:p>
            <a:endParaRPr lang="en-US" sz="2000" dirty="0" smtClean="0"/>
          </a:p>
        </p:txBody>
      </p:sp>
      <p:pic>
        <p:nvPicPr>
          <p:cNvPr id="11268" name="Picture 3" descr="C:\Documents and Settings\HAL2000\My Documents\GOGINI DOKUMENTI\zakljucak\Njemačka idealistička filozofija\Struktura-KČU.tif"/>
          <p:cNvPicPr>
            <a:picLocks noChangeAspect="1" noChangeArrowheads="1"/>
          </p:cNvPicPr>
          <p:nvPr/>
        </p:nvPicPr>
        <p:blipFill>
          <a:blip r:embed="rId2"/>
          <a:srcRect/>
          <a:stretch>
            <a:fillRect/>
          </a:stretch>
        </p:blipFill>
        <p:spPr bwMode="auto">
          <a:xfrm>
            <a:off x="2643188" y="714375"/>
            <a:ext cx="4143390" cy="12144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42844" y="1714488"/>
            <a:ext cx="7429552" cy="5143512"/>
          </a:xfrm>
        </p:spPr>
        <p:txBody>
          <a:bodyPr/>
          <a:lstStyle/>
          <a:p>
            <a:pPr>
              <a:buNone/>
            </a:pPr>
            <a:endParaRPr lang="sr-Latn-BA" dirty="0" smtClean="0"/>
          </a:p>
          <a:p>
            <a:r>
              <a:rPr lang="sr-Latn-BA" dirty="0" smtClean="0"/>
              <a:t>Saznanje se ne određuje predmetom, već predmet prema saznanju. (Kopernikanski okret)</a:t>
            </a:r>
          </a:p>
          <a:p>
            <a:r>
              <a:rPr lang="sr-Latn-BA" dirty="0" smtClean="0"/>
              <a:t>Prije razmatranja strukture Kant upućuje:</a:t>
            </a:r>
          </a:p>
          <a:p>
            <a:r>
              <a:rPr lang="sr-Latn-BA" dirty="0" smtClean="0"/>
              <a:t>“ ...da postoje dva stabla ljudskog saznanja koja  možda niču iz istog korena, ali koji nama nije poznat, naime čulnosti i razuma; pomoću čulnosti predmeti nam bivaju </a:t>
            </a:r>
            <a:r>
              <a:rPr lang="sr-Latn-BA" i="1" dirty="0" smtClean="0"/>
              <a:t>d a t i. </a:t>
            </a:r>
            <a:r>
              <a:rPr lang="sr-Latn-BA" dirty="0" smtClean="0"/>
              <a:t>A razumom se  </a:t>
            </a:r>
            <a:r>
              <a:rPr lang="sr-Latn-BA" i="1" dirty="0" smtClean="0"/>
              <a:t>z a m i š l j a j u”. (</a:t>
            </a:r>
            <a:r>
              <a:rPr lang="sr-Latn-BA" dirty="0" smtClean="0"/>
              <a:t>Kant, 1991:47)</a:t>
            </a:r>
          </a:p>
          <a:p>
            <a:endParaRPr lang="sr-Latn-BA" dirty="0" smtClean="0"/>
          </a:p>
        </p:txBody>
      </p:sp>
      <p:sp>
        <p:nvSpPr>
          <p:cNvPr id="5" name="Title 4"/>
          <p:cNvSpPr>
            <a:spLocks noGrp="1"/>
          </p:cNvSpPr>
          <p:nvPr>
            <p:ph type="title"/>
          </p:nvPr>
        </p:nvSpPr>
        <p:spPr>
          <a:xfrm>
            <a:off x="457200" y="274638"/>
            <a:ext cx="8229600" cy="1511288"/>
          </a:xfrm>
        </p:spPr>
        <p:txBody>
          <a:bodyPr>
            <a:normAutofit fontScale="90000"/>
          </a:bodyPr>
          <a:lstStyle/>
          <a:p>
            <a:pPr fontAlgn="auto">
              <a:spcAft>
                <a:spcPts val="0"/>
              </a:spcAft>
              <a:defRPr/>
            </a:pPr>
            <a:r>
              <a:rPr lang="en-US" dirty="0" err="1" smtClean="0"/>
              <a:t>Kako</a:t>
            </a:r>
            <a:r>
              <a:rPr lang="en-US" dirty="0" smtClean="0"/>
              <a:t> Kant </a:t>
            </a:r>
            <a:r>
              <a:rPr lang="en-US" dirty="0" err="1" smtClean="0"/>
              <a:t>objašnjava</a:t>
            </a:r>
            <a:r>
              <a:rPr lang="en-US" dirty="0" smtClean="0"/>
              <a:t> </a:t>
            </a:r>
            <a:r>
              <a:rPr lang="en-US" dirty="0" err="1" smtClean="0"/>
              <a:t>proces</a:t>
            </a:r>
            <a:r>
              <a:rPr lang="en-US" dirty="0" smtClean="0"/>
              <a:t> </a:t>
            </a:r>
            <a:r>
              <a:rPr lang="en-US" dirty="0" err="1" smtClean="0"/>
              <a:t>naše</a:t>
            </a:r>
            <a:r>
              <a:rPr lang="sr-Latn-BA" dirty="0" smtClean="0"/>
              <a:t>g</a:t>
            </a:r>
            <a:r>
              <a:rPr lang="en-US" dirty="0" smtClean="0"/>
              <a:t> s</a:t>
            </a:r>
            <a:r>
              <a:rPr lang="sr-Latn-BA" dirty="0" err="1" smtClean="0"/>
              <a:t>az</a:t>
            </a:r>
            <a:r>
              <a:rPr lang="en-US" dirty="0" err="1" smtClean="0"/>
              <a:t>na</a:t>
            </a:r>
            <a:r>
              <a:rPr lang="sr-Latn-BA" dirty="0" smtClean="0"/>
              <a:t>n</a:t>
            </a:r>
            <a:r>
              <a:rPr lang="en-US" dirty="0" smtClean="0"/>
              <a:t>j</a:t>
            </a:r>
            <a:r>
              <a:rPr lang="sr-Latn-BA" dirty="0" smtClean="0"/>
              <a:t>a u  “Kritici čistog uma”</a:t>
            </a:r>
            <a:r>
              <a:rPr lang="en-US" dirty="0" smtClean="0"/>
              <a:t>?</a:t>
            </a:r>
            <a:endParaRPr lang="sr-Latn-B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HAL2000\Desktop\Aleksandra Bajic - prezentacija\slika 2.jpg"/>
          <p:cNvPicPr>
            <a:picLocks noChangeAspect="1" noChangeArrowheads="1"/>
          </p:cNvPicPr>
          <p:nvPr/>
        </p:nvPicPr>
        <p:blipFill>
          <a:blip r:embed="rId2"/>
          <a:srcRect/>
          <a:stretch>
            <a:fillRect/>
          </a:stretch>
        </p:blipFill>
        <p:spPr bwMode="auto">
          <a:xfrm>
            <a:off x="0" y="1428736"/>
            <a:ext cx="6500813" cy="3917950"/>
          </a:xfrm>
          <a:prstGeom prst="rect">
            <a:avLst/>
          </a:prstGeom>
          <a:noFill/>
          <a:ln w="9525">
            <a:noFill/>
            <a:miter lim="800000"/>
            <a:headEnd/>
            <a:tailEnd/>
          </a:ln>
        </p:spPr>
      </p:pic>
      <p:sp>
        <p:nvSpPr>
          <p:cNvPr id="6" name="Title 5"/>
          <p:cNvSpPr>
            <a:spLocks noGrp="1"/>
          </p:cNvSpPr>
          <p:nvPr>
            <p:ph type="title" idx="4294967295"/>
          </p:nvPr>
        </p:nvSpPr>
        <p:spPr>
          <a:xfrm>
            <a:off x="0" y="274638"/>
            <a:ext cx="8229600" cy="1143000"/>
          </a:xfrm>
        </p:spPr>
        <p:txBody>
          <a:bodyPr>
            <a:normAutofit fontScale="90000"/>
          </a:bodyPr>
          <a:lstStyle/>
          <a:p>
            <a:pPr fontAlgn="auto">
              <a:spcAft>
                <a:spcPts val="0"/>
              </a:spcAft>
              <a:defRPr/>
            </a:pPr>
            <a:r>
              <a:rPr lang="sr-Latn-BA" dirty="0" smtClean="0"/>
              <a:t>Prvi dio </a:t>
            </a:r>
            <a:r>
              <a:rPr lang="sr-Latn-BA" i="1" dirty="0" smtClean="0"/>
              <a:t>Kritike čistog uma -    </a:t>
            </a:r>
            <a:r>
              <a:rPr lang="sr-Latn-BA" dirty="0" smtClean="0"/>
              <a:t>Transcendentalna estetika</a:t>
            </a:r>
            <a:endParaRPr lang="sr-Latn-BA" dirty="0"/>
          </a:p>
        </p:txBody>
      </p:sp>
      <p:sp>
        <p:nvSpPr>
          <p:cNvPr id="28676" name="Rectangle 3"/>
          <p:cNvSpPr>
            <a:spLocks noChangeArrowheads="1"/>
          </p:cNvSpPr>
          <p:nvPr/>
        </p:nvSpPr>
        <p:spPr bwMode="auto">
          <a:xfrm>
            <a:off x="3500430" y="5357826"/>
            <a:ext cx="4572000" cy="646112"/>
          </a:xfrm>
          <a:prstGeom prst="rect">
            <a:avLst/>
          </a:prstGeom>
          <a:noFill/>
          <a:ln w="9525">
            <a:noFill/>
            <a:miter lim="800000"/>
            <a:headEnd/>
            <a:tailEnd/>
          </a:ln>
        </p:spPr>
        <p:txBody>
          <a:bodyPr>
            <a:spAutoFit/>
          </a:bodyPr>
          <a:lstStyle/>
          <a:p>
            <a:r>
              <a:rPr lang="en-US" b="1" dirty="0" err="1"/>
              <a:t>Transcendentalna</a:t>
            </a:r>
            <a:r>
              <a:rPr lang="en-US" b="1" dirty="0"/>
              <a:t> </a:t>
            </a:r>
            <a:r>
              <a:rPr lang="en-US" b="1" dirty="0" err="1"/>
              <a:t>estetika</a:t>
            </a:r>
            <a:r>
              <a:rPr lang="sr-Latn-BA" b="1" dirty="0"/>
              <a:t> -</a:t>
            </a:r>
            <a:r>
              <a:rPr lang="en-US" b="1" dirty="0"/>
              <a:t> </a:t>
            </a:r>
            <a:r>
              <a:rPr lang="en-US" dirty="0" err="1"/>
              <a:t>nauka</a:t>
            </a:r>
            <a:r>
              <a:rPr lang="en-US" dirty="0"/>
              <a:t> o </a:t>
            </a:r>
            <a:r>
              <a:rPr lang="en-US" dirty="0" err="1"/>
              <a:t>svim</a:t>
            </a:r>
            <a:r>
              <a:rPr lang="en-US" dirty="0"/>
              <a:t> </a:t>
            </a:r>
            <a:r>
              <a:rPr lang="en-US" dirty="0" err="1"/>
              <a:t>čulnim</a:t>
            </a:r>
            <a:r>
              <a:rPr lang="en-US" dirty="0"/>
              <a:t> </a:t>
            </a:r>
            <a:r>
              <a:rPr lang="en-US" dirty="0" err="1"/>
              <a:t>principima</a:t>
            </a:r>
            <a:r>
              <a:rPr lang="en-US" dirty="0"/>
              <a:t> </a:t>
            </a:r>
            <a:r>
              <a:rPr lang="en-US" i="1" dirty="0"/>
              <a:t>a </a:t>
            </a:r>
            <a:r>
              <a:rPr lang="en-US" i="1" dirty="0" smtClean="0"/>
              <a:t>priori</a:t>
            </a:r>
            <a:endParaRPr lang="sr-Latn-B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2285992"/>
            <a:ext cx="8401080" cy="3721108"/>
          </a:xfrm>
        </p:spPr>
        <p:txBody>
          <a:bodyPr>
            <a:normAutofit fontScale="85000" lnSpcReduction="20000"/>
          </a:bodyPr>
          <a:lstStyle/>
          <a:p>
            <a:pPr marL="365760" indent="-256032" fontAlgn="auto">
              <a:spcAft>
                <a:spcPts val="0"/>
              </a:spcAft>
              <a:buFont typeface="Wingdings 3"/>
              <a:buChar char=""/>
              <a:defRPr/>
            </a:pPr>
            <a:r>
              <a:rPr lang="sr-Latn-BA" sz="2000" dirty="0" smtClean="0"/>
              <a:t>Kao nauka o apriornim formama čulne spoznaje transcendentalna estetika analizira prostor i vrijeme. </a:t>
            </a:r>
          </a:p>
          <a:p>
            <a:pPr marL="365760" indent="-256032" fontAlgn="auto">
              <a:spcAft>
                <a:spcPts val="0"/>
              </a:spcAft>
              <a:buFont typeface="Wingdings 3"/>
              <a:buChar char=""/>
              <a:defRPr/>
            </a:pPr>
            <a:r>
              <a:rPr lang="sr-Latn-BA" sz="2000" dirty="0" smtClean="0"/>
              <a:t> Prostor i vrijeme su čisti opažaji, apriorne forme saznanja, uslovi čulnog saznanja.</a:t>
            </a:r>
          </a:p>
          <a:p>
            <a:pPr marL="365760" indent="-256032" fontAlgn="auto">
              <a:spcAft>
                <a:spcPts val="0"/>
              </a:spcAft>
              <a:buFont typeface="Wingdings 3"/>
              <a:buChar char=""/>
              <a:defRPr/>
            </a:pPr>
            <a:r>
              <a:rPr lang="sr-Latn-BA" sz="2000" dirty="0" smtClean="0"/>
              <a:t> Prostor je uslov vanjskog iskustva, dok je vrijeme uslov unutrašnjeg iskustva.</a:t>
            </a:r>
          </a:p>
          <a:p>
            <a:pPr marL="365760" indent="-256032" fontAlgn="auto">
              <a:spcAft>
                <a:spcPts val="0"/>
              </a:spcAft>
              <a:buFont typeface="Wingdings 3"/>
              <a:buChar char=""/>
              <a:defRPr/>
            </a:pPr>
            <a:r>
              <a:rPr lang="sr-Latn-BA" sz="2000" dirty="0" smtClean="0"/>
              <a:t> Vrijeme je uslov matematike, aritmetike. Prostor je uslov geometrije.</a:t>
            </a:r>
          </a:p>
          <a:p>
            <a:pPr marL="365760" indent="-256032" fontAlgn="auto">
              <a:spcAft>
                <a:spcPts val="0"/>
              </a:spcAft>
              <a:buFont typeface="Wingdings 3"/>
              <a:buChar char=""/>
              <a:defRPr/>
            </a:pPr>
            <a:r>
              <a:rPr lang="sr-Latn-BA" sz="2000" dirty="0" smtClean="0"/>
              <a:t> Vrijeme i prostor nisu diskurzivni. </a:t>
            </a:r>
          </a:p>
          <a:p>
            <a:pPr marL="365760" indent="-256032" fontAlgn="auto">
              <a:spcAft>
                <a:spcPts val="0"/>
              </a:spcAft>
              <a:buFont typeface="Wingdings 3"/>
              <a:buChar char=""/>
              <a:defRPr/>
            </a:pPr>
            <a:r>
              <a:rPr lang="sr-Latn-BA" sz="2000" dirty="0" smtClean="0"/>
              <a:t>Vrijeme i prostor nisu neke iluzije. One imaju svoje postojanje/empirički realitet/.</a:t>
            </a:r>
          </a:p>
          <a:p>
            <a:pPr marL="365760" indent="-256032" fontAlgn="auto">
              <a:spcAft>
                <a:spcPts val="0"/>
              </a:spcAft>
              <a:buFont typeface="Wingdings 3"/>
              <a:buChar char=""/>
              <a:defRPr/>
            </a:pPr>
            <a:r>
              <a:rPr lang="sr-Latn-BA" sz="2000" dirty="0" smtClean="0"/>
              <a:t> Ali to postojanje ili taj realitet je ograničen samo na područje fenomena, a ne vrijedi  izvan sfere u kojoj se one nama pojavljuju. Stoga Kant ističe da su prostor i vrijeme </a:t>
            </a:r>
            <a:r>
              <a:rPr lang="sr-Latn-BA" sz="2000" i="1" dirty="0" smtClean="0"/>
              <a:t>transcendentalno idealni</a:t>
            </a:r>
            <a:r>
              <a:rPr lang="sr-Latn-BA" sz="2000" dirty="0" smtClean="0"/>
              <a:t>.  </a:t>
            </a:r>
          </a:p>
          <a:p>
            <a:pPr marL="365760" indent="-256032" fontAlgn="auto">
              <a:spcAft>
                <a:spcPts val="0"/>
              </a:spcAft>
              <a:buFont typeface="Wingdings 3"/>
              <a:buChar char=""/>
              <a:defRPr/>
            </a:pPr>
            <a:r>
              <a:rPr lang="sr-Latn-BA" sz="2000" dirty="0" smtClean="0"/>
              <a:t>Ono što se pokazalo u transcendentalnoj estetici je da svaki opažaj nije ništa drugo do predstava o pojavi.</a:t>
            </a:r>
          </a:p>
          <a:p>
            <a:pPr marL="365760" indent="-256032" fontAlgn="auto">
              <a:spcAft>
                <a:spcPts val="0"/>
              </a:spcAft>
              <a:buFont typeface="Wingdings 3"/>
              <a:buChar char=""/>
              <a:defRPr/>
            </a:pPr>
            <a:r>
              <a:rPr lang="sr-Latn-BA" sz="2000" dirty="0" smtClean="0"/>
              <a:t> Sa transcendentalnom estetikom Kant je pronašao čiste opažaje a priori.</a:t>
            </a:r>
            <a:endParaRPr lang="sr-Latn-BA" sz="2000" dirty="0"/>
          </a:p>
        </p:txBody>
      </p:sp>
      <p:sp>
        <p:nvSpPr>
          <p:cNvPr id="3" name="Title 2"/>
          <p:cNvSpPr>
            <a:spLocks noGrp="1"/>
          </p:cNvSpPr>
          <p:nvPr>
            <p:ph type="title"/>
          </p:nvPr>
        </p:nvSpPr>
        <p:spPr>
          <a:xfrm>
            <a:off x="285720" y="928670"/>
            <a:ext cx="4214810" cy="857256"/>
          </a:xfrm>
        </p:spPr>
        <p:txBody>
          <a:bodyPr>
            <a:normAutofit fontScale="90000"/>
          </a:bodyPr>
          <a:lstStyle/>
          <a:p>
            <a:pPr fontAlgn="auto">
              <a:spcAft>
                <a:spcPts val="0"/>
              </a:spcAft>
              <a:defRPr/>
            </a:pPr>
            <a:r>
              <a:rPr lang="sr-Latn-BA" dirty="0" smtClean="0"/>
              <a:t>Transcendentalna estetika</a:t>
            </a:r>
            <a:endParaRPr lang="sr-Latn-BA" dirty="0"/>
          </a:p>
        </p:txBody>
      </p:sp>
      <p:pic>
        <p:nvPicPr>
          <p:cNvPr id="4" name="Picture 2" descr="C:\Documents and Settings\HAL2000\My Documents\GOGINI DOKUMENTI\Njemačka idealistička filozofija\136-a1.tif"/>
          <p:cNvPicPr>
            <a:picLocks noChangeAspect="1" noChangeArrowheads="1"/>
          </p:cNvPicPr>
          <p:nvPr/>
        </p:nvPicPr>
        <p:blipFill>
          <a:blip r:embed="rId3"/>
          <a:srcRect/>
          <a:stretch>
            <a:fillRect/>
          </a:stretch>
        </p:blipFill>
        <p:spPr bwMode="auto">
          <a:xfrm>
            <a:off x="4643438" y="214290"/>
            <a:ext cx="4000528" cy="183928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sz="2000" b="1" dirty="0" smtClean="0"/>
              <a:t>T</a:t>
            </a:r>
            <a:r>
              <a:rPr lang="sr-Latn-BA" sz="2000" dirty="0" smtClean="0"/>
              <a:t>ranscendentalna estetika, koja polazi od određenja da je saznanje prije svega opažanje, otkrila je i apriorne uslove našeg opažanja. Ali saznanje je i opažanje koje misli. </a:t>
            </a:r>
          </a:p>
          <a:p>
            <a:r>
              <a:rPr lang="sr-Latn-BA" sz="2000" dirty="0" smtClean="0"/>
              <a:t>“Ako nazovemo </a:t>
            </a:r>
            <a:r>
              <a:rPr lang="sr-Latn-BA" sz="2000" i="1" dirty="0" smtClean="0"/>
              <a:t>čulnošću</a:t>
            </a:r>
            <a:r>
              <a:rPr lang="sr-Latn-BA" sz="2000" dirty="0" smtClean="0"/>
              <a:t> </a:t>
            </a:r>
            <a:r>
              <a:rPr lang="sr-Latn-BA" sz="2000" dirty="0" err="1" smtClean="0"/>
              <a:t>receptivitet</a:t>
            </a:r>
            <a:r>
              <a:rPr lang="sr-Latn-BA" sz="2000" dirty="0" smtClean="0"/>
              <a:t> našeg duha, naime njegovu moć da prima predstave ukoliko biva na neki način </a:t>
            </a:r>
            <a:r>
              <a:rPr lang="sr-Latn-BA" sz="2000" dirty="0" err="1" smtClean="0"/>
              <a:t>aficiran</a:t>
            </a:r>
            <a:r>
              <a:rPr lang="sr-Latn-BA" sz="2000" dirty="0" smtClean="0"/>
              <a:t>, onda je nasuprot tome  </a:t>
            </a:r>
            <a:r>
              <a:rPr lang="sr-Latn-BA" sz="2000" i="1" dirty="0" smtClean="0"/>
              <a:t>razum</a:t>
            </a:r>
            <a:r>
              <a:rPr lang="sr-Latn-BA" sz="2000" dirty="0" smtClean="0"/>
              <a:t> sposobnost njegova da proizvodi predstave ili spontanitet saznanja. Prema samoj prirodi  našoj </a:t>
            </a:r>
            <a:r>
              <a:rPr lang="sr-Latn-BA" sz="2000" i="1" dirty="0" smtClean="0"/>
              <a:t>opažanje</a:t>
            </a:r>
            <a:r>
              <a:rPr lang="sr-Latn-BA" sz="2000" dirty="0" smtClean="0"/>
              <a:t> može biti samo i jedino </a:t>
            </a:r>
            <a:r>
              <a:rPr lang="sr-Latn-BA" sz="2000" i="1" dirty="0" smtClean="0"/>
              <a:t>čulno, to jest ono samo sadrži način na koji nas predmeti </a:t>
            </a:r>
            <a:r>
              <a:rPr lang="sr-Latn-BA" sz="2000" i="1" dirty="0" err="1" smtClean="0"/>
              <a:t>aficiraju</a:t>
            </a:r>
            <a:r>
              <a:rPr lang="sr-Latn-BA" sz="2000" i="1" dirty="0" smtClean="0"/>
              <a:t>. </a:t>
            </a:r>
            <a:r>
              <a:rPr lang="sr-Latn-BA" sz="2000" dirty="0" smtClean="0"/>
              <a:t>Naprotiv, sposobnost da se jedan predmet čulnog saznanja </a:t>
            </a:r>
            <a:r>
              <a:rPr lang="sr-Latn-BA" sz="2000" i="1" dirty="0" smtClean="0"/>
              <a:t>zamisli</a:t>
            </a:r>
            <a:r>
              <a:rPr lang="sr-Latn-BA" sz="2000" dirty="0" smtClean="0"/>
              <a:t> jeste razum. Nijedna od ovih osobina ne može se  pretpostaviti drugoj. Bez čulnosti ne bi nam ni jedan predmet bio dat, a bez razuma se nijedan predmet ne bi zamislio. Misli bez sadržaja jesu prazne, a opažaji bez pojmova jesu slepi”. (Kant, 1990: 73)</a:t>
            </a:r>
          </a:p>
          <a:p>
            <a:endParaRPr lang="sr-Latn-BA" dirty="0" smtClean="0"/>
          </a:p>
          <a:p>
            <a:endParaRPr lang="sr-Latn-BA" dirty="0"/>
          </a:p>
        </p:txBody>
      </p:sp>
      <p:sp>
        <p:nvSpPr>
          <p:cNvPr id="3" name="Title 2"/>
          <p:cNvSpPr>
            <a:spLocks noGrp="1"/>
          </p:cNvSpPr>
          <p:nvPr>
            <p:ph type="title"/>
          </p:nvPr>
        </p:nvSpPr>
        <p:spPr/>
        <p:txBody>
          <a:bodyPr/>
          <a:lstStyle/>
          <a:p>
            <a:r>
              <a:rPr lang="sr-Latn-BA" dirty="0" smtClean="0"/>
              <a:t>Odnos dva izvora saznanja</a:t>
            </a:r>
            <a:endParaRPr lang="sr-Latn-B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85786" y="285729"/>
            <a:ext cx="7672414" cy="928693"/>
          </a:xfrm>
        </p:spPr>
        <p:txBody>
          <a:bodyPr/>
          <a:lstStyle/>
          <a:p>
            <a:pPr fontAlgn="auto">
              <a:spcAft>
                <a:spcPts val="0"/>
              </a:spcAft>
              <a:defRPr/>
            </a:pPr>
            <a:r>
              <a:rPr lang="sr-Latn-BA" dirty="0" smtClean="0"/>
              <a:t>Transcendentalna logika</a:t>
            </a:r>
            <a:endParaRPr lang="sr-Latn-BA" dirty="0"/>
          </a:p>
        </p:txBody>
      </p:sp>
      <p:sp>
        <p:nvSpPr>
          <p:cNvPr id="31747" name="Subtitle 3"/>
          <p:cNvSpPr>
            <a:spLocks noGrp="1"/>
          </p:cNvSpPr>
          <p:nvPr>
            <p:ph type="subTitle" idx="1"/>
          </p:nvPr>
        </p:nvSpPr>
        <p:spPr>
          <a:xfrm>
            <a:off x="685800" y="3611563"/>
            <a:ext cx="7772400" cy="1200150"/>
          </a:xfrm>
        </p:spPr>
        <p:txBody>
          <a:bodyPr/>
          <a:lstStyle/>
          <a:p>
            <a:pPr marR="0"/>
            <a:r>
              <a:rPr lang="en-US" smtClean="0"/>
              <a:t/>
            </a:r>
            <a:br>
              <a:rPr lang="en-US" smtClean="0"/>
            </a:br>
            <a:endParaRPr lang="sr-Latn-BA" smtClean="0"/>
          </a:p>
        </p:txBody>
      </p:sp>
      <p:pic>
        <p:nvPicPr>
          <p:cNvPr id="31748" name="Picture 2" descr="C:\Documents and Settings\HAL2000\My Documents\GOGINI DOKUMENTI\zakljucak\Njemačka idealistička filozofija\Transcendentalna logika 2.tif"/>
          <p:cNvPicPr>
            <a:picLocks noChangeAspect="1" noChangeArrowheads="1"/>
          </p:cNvPicPr>
          <p:nvPr/>
        </p:nvPicPr>
        <p:blipFill>
          <a:blip r:embed="rId2"/>
          <a:srcRect/>
          <a:stretch>
            <a:fillRect/>
          </a:stretch>
        </p:blipFill>
        <p:spPr bwMode="auto">
          <a:xfrm>
            <a:off x="696913" y="1357313"/>
            <a:ext cx="8447087" cy="5126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481138"/>
            <a:ext cx="8329642" cy="5019696"/>
          </a:xfrm>
        </p:spPr>
        <p:txBody>
          <a:bodyPr/>
          <a:lstStyle/>
          <a:p>
            <a:r>
              <a:rPr lang="sr-Latn-BA" sz="2400" dirty="0" smtClean="0"/>
              <a:t>Treba zato ispitati kako je moguće apriorno razumsko saznanje ili otkud našem razumskom saznanju univerzalan, nužan i istinit karakter.”Ono opaženo samo jeste </a:t>
            </a:r>
            <a:r>
              <a:rPr lang="sr-Latn-BA" sz="2400" dirty="0" err="1" smtClean="0"/>
              <a:t>saznato</a:t>
            </a:r>
            <a:r>
              <a:rPr lang="sr-Latn-BA" sz="2400" dirty="0" smtClean="0"/>
              <a:t> biće samo onda ako ga svako sebi samome i drugome može učiniti razumljivim i saopštiti”. </a:t>
            </a:r>
          </a:p>
          <a:p>
            <a:pPr>
              <a:buNone/>
            </a:pPr>
            <a:r>
              <a:rPr lang="sr-Latn-BA" sz="2400" dirty="0" smtClean="0"/>
              <a:t>( </a:t>
            </a:r>
            <a:r>
              <a:rPr lang="sr-Latn-BA" sz="2400" dirty="0" err="1" smtClean="0"/>
              <a:t>Heidegger</a:t>
            </a:r>
            <a:r>
              <a:rPr lang="sr-Latn-BA" sz="2400" dirty="0" smtClean="0"/>
              <a:t>, 1979: 26)</a:t>
            </a:r>
          </a:p>
          <a:p>
            <a:r>
              <a:rPr lang="en-US" sz="2400" b="1" dirty="0" err="1" smtClean="0"/>
              <a:t>Transcendentalna</a:t>
            </a:r>
            <a:r>
              <a:rPr lang="en-US" sz="2400" b="1" dirty="0" smtClean="0"/>
              <a:t> </a:t>
            </a:r>
            <a:r>
              <a:rPr lang="en-US" sz="2400" b="1" dirty="0" err="1" smtClean="0"/>
              <a:t>logika</a:t>
            </a:r>
            <a:r>
              <a:rPr lang="sr-Latn-BA" sz="2400" b="1" dirty="0" smtClean="0"/>
              <a:t> je</a:t>
            </a:r>
            <a:r>
              <a:rPr lang="en-US" sz="2400" b="1" dirty="0" smtClean="0"/>
              <a:t> </a:t>
            </a:r>
            <a:r>
              <a:rPr lang="en-US" sz="2400" dirty="0" err="1" smtClean="0"/>
              <a:t>nauka</a:t>
            </a:r>
            <a:r>
              <a:rPr lang="en-US" sz="2400" dirty="0" smtClean="0"/>
              <a:t> o </a:t>
            </a:r>
            <a:r>
              <a:rPr lang="en-US" sz="2400" i="1" dirty="0" smtClean="0"/>
              <a:t>a </a:t>
            </a:r>
            <a:r>
              <a:rPr lang="en-US" sz="2400" i="1" dirty="0" err="1" smtClean="0"/>
              <a:t>priornim</a:t>
            </a:r>
            <a:r>
              <a:rPr lang="en-US" sz="2400" i="1" dirty="0" smtClean="0"/>
              <a:t> </a:t>
            </a:r>
            <a:r>
              <a:rPr lang="en-US" sz="2400" dirty="0" err="1" smtClean="0"/>
              <a:t>zakonima</a:t>
            </a:r>
            <a:r>
              <a:rPr lang="en-US" sz="2400" dirty="0" smtClean="0"/>
              <a:t> </a:t>
            </a:r>
            <a:r>
              <a:rPr lang="en-US" sz="2400" dirty="0" err="1" smtClean="0"/>
              <a:t>razumsk</a:t>
            </a:r>
            <a:r>
              <a:rPr lang="sr-Latn-BA" sz="2400" dirty="0" err="1" smtClean="0"/>
              <a:t>og</a:t>
            </a:r>
            <a:r>
              <a:rPr lang="en-US" sz="2400" dirty="0" smtClean="0"/>
              <a:t> s</a:t>
            </a:r>
            <a:r>
              <a:rPr lang="sr-Latn-BA" sz="2400" dirty="0" smtClean="0"/>
              <a:t>a</a:t>
            </a:r>
            <a:r>
              <a:rPr lang="en-US" sz="2400" dirty="0" err="1" smtClean="0"/>
              <a:t>zna</a:t>
            </a:r>
            <a:r>
              <a:rPr lang="sr-Latn-BA" sz="2400" dirty="0" err="1" smtClean="0"/>
              <a:t>nja</a:t>
            </a:r>
            <a:r>
              <a:rPr lang="sr-Latn-BA" sz="2400" dirty="0" smtClean="0"/>
              <a:t>.  Transcendentalnu logiku čine analitika i dijalektika. U prvom  dijelu transcendentalna analitika otkriva se princip iznalaženja svih čistih pojmova razuma - 12 kategorija, dok se drugi dio bavi transcendentalnom dedukcijom načinom na koji se pojmovi a priori mogu odnositi na predmete.</a:t>
            </a:r>
          </a:p>
          <a:p>
            <a:pPr>
              <a:buNone/>
            </a:pPr>
            <a:r>
              <a:rPr lang="en-US" sz="2800" dirty="0" smtClean="0"/>
              <a:t> </a:t>
            </a:r>
            <a:endParaRPr lang="en-US" sz="2800" dirty="0" smtClean="0"/>
          </a:p>
          <a:p>
            <a:endParaRPr lang="sr-Latn-BA" dirty="0"/>
          </a:p>
        </p:txBody>
      </p:sp>
      <p:sp>
        <p:nvSpPr>
          <p:cNvPr id="3" name="Title 2"/>
          <p:cNvSpPr>
            <a:spLocks noGrp="1"/>
          </p:cNvSpPr>
          <p:nvPr>
            <p:ph type="title"/>
          </p:nvPr>
        </p:nvSpPr>
        <p:spPr/>
        <p:txBody>
          <a:bodyPr/>
          <a:lstStyle/>
          <a:p>
            <a:r>
              <a:rPr lang="sr-Latn-BA" dirty="0" smtClean="0"/>
              <a:t>Transcendentalna logika</a:t>
            </a:r>
            <a:endParaRPr lang="sr-Latn-B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643050"/>
            <a:ext cx="8329642" cy="4286280"/>
          </a:xfrm>
        </p:spPr>
        <p:txBody>
          <a:bodyPr/>
          <a:lstStyle/>
          <a:p>
            <a:r>
              <a:rPr lang="sr-Latn-BA" sz="2000" dirty="0" smtClean="0"/>
              <a:t>U svojim predavanjima objavljenim u spisu Logika Kant prvo objašnjava samu prirodu u kojoj se sve dešavanje odvija po </a:t>
            </a:r>
            <a:r>
              <a:rPr lang="sr-Latn-BA" sz="2000" i="1" dirty="0" smtClean="0"/>
              <a:t>pravilima. “</a:t>
            </a:r>
            <a:r>
              <a:rPr lang="sr-Latn-BA" sz="2000" dirty="0" smtClean="0"/>
              <a:t>Cela priroda uopšte nije zapravo ništa drugo negoli neka povezanost pojava po pravilima; i nigde nema </a:t>
            </a:r>
            <a:r>
              <a:rPr lang="sr-Latn-BA" sz="2000" i="1" dirty="0" smtClean="0"/>
              <a:t>nikakve </a:t>
            </a:r>
            <a:r>
              <a:rPr lang="sr-Latn-BA" sz="2000" i="1" dirty="0" err="1" smtClean="0"/>
              <a:t>lišenosti</a:t>
            </a:r>
            <a:r>
              <a:rPr lang="sr-Latn-BA" sz="2000" i="1" dirty="0" smtClean="0"/>
              <a:t> pravila”</a:t>
            </a:r>
            <a:r>
              <a:rPr lang="sr-Latn-BA" sz="2000" dirty="0" smtClean="0"/>
              <a:t>. (Kant, 1990: 17) Sposobnost zamišljanja pravila pruža nam razum. “Kao i sve naše moći skupa tako je pak i, naročito, razum pri svojim operacijama privržen pravilima, koja možemo da istražujemo”. (Kant, 1990:18)</a:t>
            </a:r>
          </a:p>
          <a:p>
            <a:r>
              <a:rPr lang="sr-Latn-BA" sz="2000" dirty="0" smtClean="0"/>
              <a:t> “ Sva pravila po kojima razum postupa su ili </a:t>
            </a:r>
            <a:r>
              <a:rPr lang="sr-Latn-BA" sz="2000" i="1" dirty="0" smtClean="0"/>
              <a:t>nužna</a:t>
            </a:r>
            <a:r>
              <a:rPr lang="sr-Latn-BA" sz="2000" dirty="0" smtClean="0"/>
              <a:t> ili </a:t>
            </a:r>
            <a:r>
              <a:rPr lang="sr-Latn-BA" sz="2000" i="1" dirty="0" smtClean="0"/>
              <a:t>slučajna</a:t>
            </a:r>
            <a:r>
              <a:rPr lang="sr-Latn-BA" sz="2000" dirty="0" smtClean="0"/>
              <a:t>... Nauka o nužnim zakonima </a:t>
            </a:r>
            <a:r>
              <a:rPr lang="sr-Latn-BA" dirty="0" smtClean="0"/>
              <a:t> </a:t>
            </a:r>
            <a:r>
              <a:rPr lang="sr-Latn-BA" sz="2000" dirty="0" smtClean="0"/>
              <a:t>razuma i uma uopšte, ili, što je svejedno, o čistoj formi mišljenja uopšte, naziva se pak </a:t>
            </a:r>
            <a:r>
              <a:rPr lang="sr-Latn-BA" sz="2000" i="1" dirty="0" smtClean="0"/>
              <a:t>logika</a:t>
            </a:r>
            <a:r>
              <a:rPr lang="sr-Latn-BA" sz="2000" dirty="0" smtClean="0"/>
              <a:t>”. (Kant, 1990: 19) </a:t>
            </a:r>
            <a:r>
              <a:rPr lang="sr-Latn-BA" dirty="0" smtClean="0"/>
              <a:t> </a:t>
            </a:r>
            <a:endParaRPr lang="sr-Latn-BA" dirty="0"/>
          </a:p>
        </p:txBody>
      </p:sp>
      <p:sp>
        <p:nvSpPr>
          <p:cNvPr id="3" name="Title 2"/>
          <p:cNvSpPr>
            <a:spLocks noGrp="1"/>
          </p:cNvSpPr>
          <p:nvPr>
            <p:ph type="title"/>
          </p:nvPr>
        </p:nvSpPr>
        <p:spPr/>
        <p:txBody>
          <a:bodyPr>
            <a:normAutofit fontScale="90000"/>
          </a:bodyPr>
          <a:lstStyle/>
          <a:p>
            <a:r>
              <a:rPr lang="sr-Latn-BA" dirty="0" smtClean="0"/>
              <a:t>O problemima nastalim sa pojmom transcendentalne logike</a:t>
            </a:r>
            <a:endParaRPr lang="sr-Latn-B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428596" y="642918"/>
            <a:ext cx="8258204" cy="5643602"/>
          </a:xfrm>
        </p:spPr>
        <p:txBody>
          <a:bodyPr anchor="ctr"/>
          <a:lstStyle/>
          <a:p>
            <a:r>
              <a:rPr lang="sr-Latn-BA" sz="1600" dirty="0" smtClean="0"/>
              <a:t>Kant polazi od određenja razuma kao moći mišljenja i suđenja, prihvatajući autoritet formalne logike i njenu podjelu sudova. Protivi se tradicionalnom određenju suda da je sud veza pojmova. ''...mi sve radnje možemo da svedemo na sudove, tako da se razum  uopšte može predstaviti kao moć suđenja''. Kant sudove dijeli prema:</a:t>
            </a:r>
          </a:p>
          <a:p>
            <a:pPr algn="just">
              <a:buNone/>
            </a:pPr>
            <a:r>
              <a:rPr lang="sr-Latn-BA" sz="1600" dirty="0" smtClean="0"/>
              <a:t>1. </a:t>
            </a:r>
            <a:r>
              <a:rPr lang="sr-Latn-BA" sz="1600" dirty="0" err="1" smtClean="0"/>
              <a:t>kvantitetu</a:t>
            </a:r>
            <a:r>
              <a:rPr lang="sr-Latn-BA" sz="1600" dirty="0" smtClean="0"/>
              <a:t>  na: opšte, posebne i pojedinačne</a:t>
            </a:r>
          </a:p>
          <a:p>
            <a:pPr algn="just">
              <a:buNone/>
            </a:pPr>
            <a:r>
              <a:rPr lang="sr-Latn-BA" sz="1600" dirty="0" smtClean="0"/>
              <a:t>2. kvalitetu na: potvrdne, odrečne (negativne) i beskonačne</a:t>
            </a:r>
          </a:p>
          <a:p>
            <a:pPr algn="just">
              <a:buNone/>
            </a:pPr>
            <a:r>
              <a:rPr lang="sr-Latn-BA" sz="1600" dirty="0" smtClean="0"/>
              <a:t>3. relaciji na: kategoričke, hipotetičke i disjunktivne</a:t>
            </a:r>
          </a:p>
          <a:p>
            <a:pPr algn="just">
              <a:buNone/>
            </a:pPr>
            <a:r>
              <a:rPr lang="sr-Latn-BA" sz="1600" dirty="0" smtClean="0"/>
              <a:t>4. modalitetu na: problematične, </a:t>
            </a:r>
            <a:r>
              <a:rPr lang="sr-Latn-BA" sz="1600" dirty="0" err="1" smtClean="0"/>
              <a:t>asertorične</a:t>
            </a:r>
            <a:r>
              <a:rPr lang="sr-Latn-BA" sz="1600" dirty="0" smtClean="0"/>
              <a:t> i </a:t>
            </a:r>
            <a:r>
              <a:rPr lang="sr-Latn-BA" sz="1600" dirty="0" err="1" smtClean="0"/>
              <a:t>apodiktične</a:t>
            </a:r>
            <a:endParaRPr lang="sr-Latn-BA" sz="1600" dirty="0" smtClean="0"/>
          </a:p>
          <a:p>
            <a:pPr algn="just"/>
            <a:r>
              <a:rPr lang="sr-Latn-BA" sz="1600" dirty="0" smtClean="0"/>
              <a:t>Svaka vrsta suda po Kantu određena je jednim apriornim pojmom iz tog slijedi 12 čistih apriornih pojmova razuma i to:</a:t>
            </a:r>
          </a:p>
          <a:p>
            <a:pPr algn="just">
              <a:buNone/>
            </a:pPr>
            <a:r>
              <a:rPr lang="sr-Latn-BA" sz="1600" dirty="0" smtClean="0"/>
              <a:t>1. Prema </a:t>
            </a:r>
            <a:r>
              <a:rPr lang="sr-Latn-BA" sz="1600" dirty="0" err="1" smtClean="0"/>
              <a:t>kvantitetu</a:t>
            </a:r>
            <a:r>
              <a:rPr lang="sr-Latn-BA" sz="1600" dirty="0" smtClean="0"/>
              <a:t>: jedinica, množina, </a:t>
            </a:r>
            <a:r>
              <a:rPr lang="sr-Latn-BA" sz="1600" dirty="0" err="1" smtClean="0"/>
              <a:t>cjelokupnost</a:t>
            </a:r>
            <a:endParaRPr lang="sr-Latn-BA" sz="1600" dirty="0" smtClean="0"/>
          </a:p>
          <a:p>
            <a:pPr algn="just">
              <a:buNone/>
            </a:pPr>
            <a:r>
              <a:rPr lang="sr-Latn-BA" sz="1600" dirty="0" smtClean="0"/>
              <a:t>2. Prema kvalitetu: realitet, negacija, limitacija</a:t>
            </a:r>
          </a:p>
          <a:p>
            <a:pPr algn="just">
              <a:buNone/>
            </a:pPr>
            <a:r>
              <a:rPr lang="sr-Latn-BA" sz="1600" dirty="0" smtClean="0"/>
              <a:t>3. Prema relaciji: </a:t>
            </a:r>
            <a:r>
              <a:rPr lang="sr-Latn-BA" sz="1600" dirty="0" err="1" smtClean="0"/>
              <a:t>inherencija</a:t>
            </a:r>
            <a:r>
              <a:rPr lang="sr-Latn-BA" sz="1600" dirty="0" smtClean="0"/>
              <a:t> i </a:t>
            </a:r>
            <a:r>
              <a:rPr lang="sr-Latn-BA" sz="1600" dirty="0" err="1" smtClean="0"/>
              <a:t>subzistencija</a:t>
            </a:r>
            <a:r>
              <a:rPr lang="sr-Latn-BA" sz="1600" dirty="0" smtClean="0"/>
              <a:t> (</a:t>
            </a:r>
            <a:r>
              <a:rPr lang="sr-Latn-BA" sz="1600" dirty="0" err="1" smtClean="0"/>
              <a:t>substantia</a:t>
            </a:r>
            <a:r>
              <a:rPr lang="sr-Latn-BA" sz="1600" dirty="0" smtClean="0"/>
              <a:t> et </a:t>
            </a:r>
            <a:r>
              <a:rPr lang="sr-Latn-BA" sz="1600" dirty="0" err="1" smtClean="0"/>
              <a:t>accidens</a:t>
            </a:r>
            <a:r>
              <a:rPr lang="sr-Latn-BA" sz="1600" dirty="0" smtClean="0"/>
              <a:t>, supstancija i </a:t>
            </a:r>
            <a:r>
              <a:rPr lang="sr-Latn-BA" sz="1600" dirty="0" err="1" smtClean="0"/>
              <a:t>akcidens</a:t>
            </a:r>
            <a:r>
              <a:rPr lang="sr-Latn-BA" sz="1600" dirty="0" smtClean="0"/>
              <a:t>), kauzalitet i </a:t>
            </a:r>
            <a:r>
              <a:rPr lang="sr-Latn-BA" sz="1600" dirty="0" err="1" smtClean="0"/>
              <a:t>dependencija</a:t>
            </a:r>
            <a:r>
              <a:rPr lang="sr-Latn-BA" sz="1600" dirty="0" smtClean="0"/>
              <a:t> (uzrok i posljedica) i zajednica ( uzajamni odnos između onog što djela i trpi, uzajamno djelovanje aktivnog i pasivnog)</a:t>
            </a:r>
          </a:p>
          <a:p>
            <a:pPr algn="just">
              <a:buNone/>
            </a:pPr>
            <a:r>
              <a:rPr lang="sr-Latn-BA" sz="1600" dirty="0" smtClean="0"/>
              <a:t>4. Prema modalitetu: mogućnost-nemogućnost, biće-nebiće, nužnost-slučajnost</a:t>
            </a:r>
          </a:p>
          <a:p>
            <a:endParaRPr lang="sr-Latn-BA" sz="1600" dirty="0" smtClean="0"/>
          </a:p>
        </p:txBody>
      </p:sp>
      <p:sp>
        <p:nvSpPr>
          <p:cNvPr id="6" name="Title 5"/>
          <p:cNvSpPr>
            <a:spLocks noGrp="1"/>
          </p:cNvSpPr>
          <p:nvPr>
            <p:ph type="title"/>
          </p:nvPr>
        </p:nvSpPr>
        <p:spPr>
          <a:xfrm>
            <a:off x="857224" y="0"/>
            <a:ext cx="7829576" cy="714356"/>
          </a:xfrm>
        </p:spPr>
        <p:txBody>
          <a:bodyPr>
            <a:normAutofit/>
          </a:bodyPr>
          <a:lstStyle/>
          <a:p>
            <a:pPr fontAlgn="auto">
              <a:spcAft>
                <a:spcPts val="0"/>
              </a:spcAft>
              <a:defRPr/>
            </a:pPr>
            <a:r>
              <a:rPr lang="sr-Latn-BA" sz="3200" dirty="0" smtClean="0"/>
              <a:t>Transcendentalna analitika i dedukcija</a:t>
            </a:r>
            <a:endParaRPr lang="sr-Latn-BA"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481138"/>
            <a:ext cx="8258204" cy="4876820"/>
          </a:xfrm>
        </p:spPr>
        <p:txBody>
          <a:bodyPr/>
          <a:lstStyle/>
          <a:p>
            <a:r>
              <a:rPr lang="sr-Latn-BA" sz="2400" dirty="0" smtClean="0"/>
              <a:t>Saznanje nekog predmeta uopšte nije moguće bez kategorija. Svaki predmet našeg saznanja mora biti na bilo koji način sintetiziran. Struja nepovezanih predstava ne bi mogla činiti saznanje. Ta veza u raznovrsnosti ne može doći preko čula. Ona je nužno djelo razuma i kao predstava sintetičkog jedinstva  raznovrsnosti već pretpostavlja mogućnost jedinstva. Osnov tog jedinstva jeste jedinstvo svijesti. Sve predstave prati ono: </a:t>
            </a:r>
            <a:r>
              <a:rPr lang="sr-Latn-BA" sz="2400" i="1" dirty="0" smtClean="0"/>
              <a:t>ja mislim</a:t>
            </a:r>
            <a:r>
              <a:rPr lang="sr-Latn-BA" sz="2400" dirty="0" smtClean="0"/>
              <a:t>. ‘Ja mislim’ nije dano čulnošću, nego je ono čin spontaniteta. To je čista </a:t>
            </a:r>
            <a:r>
              <a:rPr lang="sr-Latn-BA" sz="2400" dirty="0" err="1" smtClean="0"/>
              <a:t>apercepcija</a:t>
            </a:r>
            <a:r>
              <a:rPr lang="sr-Latn-BA" sz="2400" dirty="0" smtClean="0"/>
              <a:t> ili transcendentalno jedinstvo svijesti. Saznanje se sastoji u tome da se raznovrsnost predstava koje su dane u čulnosti povežu. I to u razumu </a:t>
            </a:r>
            <a:r>
              <a:rPr lang="sr-Latn-BA" sz="2400" dirty="0" smtClean="0"/>
              <a:t>koji </a:t>
            </a:r>
            <a:r>
              <a:rPr lang="sr-Latn-BA" sz="2400" dirty="0" smtClean="0"/>
              <a:t>vrijedi nezavisno od iskustva. </a:t>
            </a:r>
            <a:endParaRPr lang="sr-Latn-BA" dirty="0" smtClean="0"/>
          </a:p>
          <a:p>
            <a:endParaRPr lang="sr-Latn-BA" dirty="0"/>
          </a:p>
        </p:txBody>
      </p:sp>
      <p:sp>
        <p:nvSpPr>
          <p:cNvPr id="3" name="Title 2"/>
          <p:cNvSpPr>
            <a:spLocks noGrp="1"/>
          </p:cNvSpPr>
          <p:nvPr>
            <p:ph type="title"/>
          </p:nvPr>
        </p:nvSpPr>
        <p:spPr/>
        <p:txBody>
          <a:bodyPr/>
          <a:lstStyle/>
          <a:p>
            <a:r>
              <a:rPr lang="sr-Latn-BA" dirty="0" smtClean="0"/>
              <a:t>Transcendentalna </a:t>
            </a:r>
            <a:r>
              <a:rPr lang="sr-Latn-BA" dirty="0" err="1" smtClean="0"/>
              <a:t>apercepcija</a:t>
            </a:r>
            <a:endParaRPr lang="sr-Latn-B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282" y="285728"/>
            <a:ext cx="8786874" cy="1000108"/>
          </a:xfrm>
        </p:spPr>
        <p:txBody>
          <a:bodyPr>
            <a:noAutofit/>
          </a:bodyPr>
          <a:lstStyle/>
          <a:p>
            <a:r>
              <a:rPr lang="sr-Latn-BA" sz="3200" dirty="0" smtClean="0"/>
              <a:t>Život i stvaralaštvo </a:t>
            </a:r>
            <a:r>
              <a:rPr lang="sr-Latn-BA" sz="3200" dirty="0" err="1" smtClean="0"/>
              <a:t>Imanuela</a:t>
            </a:r>
            <a:r>
              <a:rPr lang="sr-Latn-BA" sz="3200" dirty="0" smtClean="0"/>
              <a:t> Kanta</a:t>
            </a:r>
            <a:endParaRPr lang="sr-Latn-BA" sz="3200" dirty="0"/>
          </a:p>
        </p:txBody>
      </p:sp>
      <p:pic>
        <p:nvPicPr>
          <p:cNvPr id="5" name="Picture 2" descr="C:\Documents and Settings\HAL2000\My Documents\GOGINI DOKUMENTI\Njemačka idealistička filozofija\134.tif"/>
          <p:cNvPicPr>
            <a:picLocks noGrp="1" noChangeAspect="1" noChangeArrowheads="1"/>
          </p:cNvPicPr>
          <p:nvPr>
            <p:ph idx="1"/>
          </p:nvPr>
        </p:nvPicPr>
        <p:blipFill>
          <a:blip r:embed="rId2" cstate="print"/>
          <a:srcRect/>
          <a:stretch>
            <a:fillRect/>
          </a:stretch>
        </p:blipFill>
        <p:spPr bwMode="auto">
          <a:xfrm rot="5400000">
            <a:off x="696631" y="732079"/>
            <a:ext cx="5429290" cy="6822553"/>
          </a:xfrm>
          <a:prstGeom prst="rect">
            <a:avLst/>
          </a:prstGeom>
          <a:noFill/>
        </p:spPr>
      </p:pic>
      <p:pic>
        <p:nvPicPr>
          <p:cNvPr id="6" name="Picture 2"/>
          <p:cNvPicPr>
            <a:picLocks noChangeAspect="1" noChangeArrowheads="1"/>
          </p:cNvPicPr>
          <p:nvPr/>
        </p:nvPicPr>
        <p:blipFill>
          <a:blip r:embed="rId3"/>
          <a:srcRect/>
          <a:stretch>
            <a:fillRect/>
          </a:stretch>
        </p:blipFill>
        <p:spPr bwMode="auto">
          <a:xfrm>
            <a:off x="6715140" y="2143116"/>
            <a:ext cx="1857388" cy="44627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428736"/>
            <a:ext cx="8001024" cy="4429156"/>
          </a:xfrm>
        </p:spPr>
        <p:txBody>
          <a:bodyPr/>
          <a:lstStyle/>
          <a:p>
            <a:r>
              <a:rPr lang="sr-Latn-BA" sz="2400" dirty="0" smtClean="0"/>
              <a:t>Objašnjenje načina na koji se pojmovi a priori odnose prema predmetima Kant smatra da je zadatak transcendentalne dedukcije.</a:t>
            </a:r>
          </a:p>
          <a:p>
            <a:r>
              <a:rPr lang="sr-Latn-BA" sz="2400" dirty="0" smtClean="0"/>
              <a:t>“Ona se sastoji u izlaganju čistih pojmova razuma (a s njima i svega  teorijskog saznanja a priori) kao principa mogućnosti iskustva, </a:t>
            </a:r>
            <a:r>
              <a:rPr lang="sr-Latn-BA" sz="2400" dirty="0" err="1" smtClean="0"/>
              <a:t>iskustva</a:t>
            </a:r>
            <a:r>
              <a:rPr lang="sr-Latn-BA" sz="2400" dirty="0" smtClean="0"/>
              <a:t>  pak kao </a:t>
            </a:r>
            <a:r>
              <a:rPr lang="sr-Latn-BA" sz="2400" i="1" dirty="0" smtClean="0"/>
              <a:t>odredbe</a:t>
            </a:r>
            <a:r>
              <a:rPr lang="sr-Latn-BA" sz="2400" dirty="0" smtClean="0"/>
              <a:t>  pojava u prostoru i vremenu  </a:t>
            </a:r>
            <a:r>
              <a:rPr lang="sr-Latn-BA" sz="2400" i="1" dirty="0" smtClean="0"/>
              <a:t>uopšte</a:t>
            </a:r>
            <a:r>
              <a:rPr lang="sr-Latn-BA" sz="2400" dirty="0" smtClean="0"/>
              <a:t>;  naposletku ona utvrđuje da ova odredba proizlazi iz principa </a:t>
            </a:r>
            <a:r>
              <a:rPr lang="sr-Latn-BA" sz="2400" i="1" dirty="0" err="1" smtClean="0"/>
              <a:t>praosnovnog</a:t>
            </a:r>
            <a:r>
              <a:rPr lang="sr-Latn-BA" sz="2400" dirty="0" smtClean="0"/>
              <a:t> sintetičkog jedinstva  </a:t>
            </a:r>
            <a:r>
              <a:rPr lang="sr-Latn-BA" sz="2400" dirty="0" err="1" smtClean="0"/>
              <a:t>apercepcije</a:t>
            </a:r>
            <a:r>
              <a:rPr lang="sr-Latn-BA" sz="2400" dirty="0" smtClean="0"/>
              <a:t> kao forme razuma  u odnosu prema prostoru i vremenu kao primarnih formi čulnosti”. (Kant, 1990:122) </a:t>
            </a:r>
          </a:p>
          <a:p>
            <a:pPr>
              <a:buNone/>
            </a:pPr>
            <a:endParaRPr lang="sr-Latn-BA" dirty="0" smtClean="0"/>
          </a:p>
          <a:p>
            <a:pPr>
              <a:buNone/>
            </a:pPr>
            <a:endParaRPr lang="sr-Latn-BA" dirty="0" smtClean="0"/>
          </a:p>
          <a:p>
            <a:endParaRPr lang="sr-Latn-BA" dirty="0"/>
          </a:p>
        </p:txBody>
      </p:sp>
      <p:sp>
        <p:nvSpPr>
          <p:cNvPr id="3" name="Title 2"/>
          <p:cNvSpPr>
            <a:spLocks noGrp="1"/>
          </p:cNvSpPr>
          <p:nvPr>
            <p:ph type="title"/>
          </p:nvPr>
        </p:nvSpPr>
        <p:spPr/>
        <p:txBody>
          <a:bodyPr/>
          <a:lstStyle/>
          <a:p>
            <a:r>
              <a:rPr lang="sr-Latn-BA" dirty="0" smtClean="0"/>
              <a:t>Transcendentalna dedukcija...</a:t>
            </a:r>
            <a:endParaRPr lang="sr-Latn-B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481138"/>
            <a:ext cx="8258204" cy="4448192"/>
          </a:xfrm>
        </p:spPr>
        <p:txBody>
          <a:bodyPr/>
          <a:lstStyle/>
          <a:p>
            <a:pPr>
              <a:buNone/>
            </a:pPr>
            <a:r>
              <a:rPr lang="sr-Latn-BA" sz="2000" dirty="0" smtClean="0"/>
              <a:t> </a:t>
            </a:r>
            <a:r>
              <a:rPr lang="sr-Latn-BA" sz="1600" dirty="0" smtClean="0"/>
              <a:t>Analizirajući razliku između opšte logike Kant iznosi ulogu razuma, moći suđenja i uma u transcendentalnoj logici.</a:t>
            </a:r>
          </a:p>
          <a:p>
            <a:pPr>
              <a:buNone/>
            </a:pPr>
            <a:r>
              <a:rPr lang="sr-Latn-BA" sz="1600" dirty="0" smtClean="0"/>
              <a:t>“Transcendentalna logika, pošto je ograničena  na jedan određeni sadržaj, naime samo na sadržaj čistih saznanja a priori, ne može u ovoj podeli da postupi kao opšta logika...Razum i moć suđenja  imaju u transcendentalnoj logici svoj kanon za upotrebu koja objektivno važi, koja je, dakle, istinita i otuda spadaju u njen analitički deo. Međutim, um u svojim pokušajima koje čini, da bi dokučio nešto a priori  o predmetima  i da bi proširio saznanje  izvan granica mogućeg  iskustva, jeste potpuno dijalektičan i njegova varljiva </a:t>
            </a:r>
            <a:r>
              <a:rPr lang="sr-Latn-BA" sz="1600" dirty="0" err="1" smtClean="0"/>
              <a:t>tvrđenja</a:t>
            </a:r>
            <a:r>
              <a:rPr lang="sr-Latn-BA" sz="1600" dirty="0" smtClean="0"/>
              <a:t> nisu nikako podesna za jedan kanon kakav ipak analitika treba da sadrži.  </a:t>
            </a:r>
          </a:p>
          <a:p>
            <a:pPr>
              <a:buNone/>
            </a:pPr>
            <a:r>
              <a:rPr lang="sr-Latn-BA" sz="1600" dirty="0" smtClean="0"/>
              <a:t>Analitika  osnovnih stavova biće, prema tome, samo jedan kanon za moć suđenja, kanon koji će je učiniti da na pojave primjenjuje pojmove  razuma koje sadrže uslove za pravila a priori. Ja ću se iz tog razloga, uzimajući u pretres prave osnovne stavove razuma, poslužiti nazivom doktrina moći suđenja kojim se ovaj posao tačnije označuje”. ( Kant, 1990:123) </a:t>
            </a:r>
          </a:p>
          <a:p>
            <a:pPr>
              <a:buNone/>
            </a:pPr>
            <a:endParaRPr lang="sr-Latn-BA" sz="2000" dirty="0"/>
          </a:p>
        </p:txBody>
      </p:sp>
      <p:sp>
        <p:nvSpPr>
          <p:cNvPr id="3" name="Title 2"/>
          <p:cNvSpPr>
            <a:spLocks noGrp="1"/>
          </p:cNvSpPr>
          <p:nvPr>
            <p:ph type="title"/>
          </p:nvPr>
        </p:nvSpPr>
        <p:spPr/>
        <p:txBody>
          <a:bodyPr>
            <a:normAutofit fontScale="90000"/>
          </a:bodyPr>
          <a:lstStyle/>
          <a:p>
            <a:r>
              <a:rPr lang="sr-Latn-BA" dirty="0" smtClean="0"/>
              <a:t>Drugi dio transcendentalne logike</a:t>
            </a:r>
            <a:endParaRPr lang="sr-Latn-B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8101042" cy="1000132"/>
          </a:xfrm>
        </p:spPr>
        <p:txBody>
          <a:bodyPr/>
          <a:lstStyle/>
          <a:p>
            <a:pPr fontAlgn="auto">
              <a:spcAft>
                <a:spcPts val="0"/>
              </a:spcAft>
              <a:defRPr/>
            </a:pPr>
            <a:r>
              <a:rPr lang="sr-Latn-BA" dirty="0" smtClean="0"/>
              <a:t>Transcendentalne šeme</a:t>
            </a:r>
            <a:endParaRPr lang="sr-Latn-BA" dirty="0"/>
          </a:p>
        </p:txBody>
      </p:sp>
      <p:sp>
        <p:nvSpPr>
          <p:cNvPr id="2" name="Content Placeholder 1"/>
          <p:cNvSpPr>
            <a:spLocks noGrp="1"/>
          </p:cNvSpPr>
          <p:nvPr>
            <p:ph type="subTitle" idx="1"/>
          </p:nvPr>
        </p:nvSpPr>
        <p:spPr>
          <a:xfrm>
            <a:off x="428595" y="1285860"/>
            <a:ext cx="8215371" cy="4286280"/>
          </a:xfrm>
        </p:spPr>
        <p:txBody>
          <a:bodyPr>
            <a:normAutofit/>
          </a:bodyPr>
          <a:lstStyle/>
          <a:p>
            <a:r>
              <a:rPr lang="sr-Latn-BA" sz="2000" dirty="0" smtClean="0"/>
              <a:t>Svaka sinteza moguća je samo pomoću razuma i to tako da raznovrsnost predstava  dođe u jedinstvo </a:t>
            </a:r>
            <a:r>
              <a:rPr lang="sr-Latn-BA" sz="2000" dirty="0" err="1" smtClean="0"/>
              <a:t>apercepcije</a:t>
            </a:r>
            <a:r>
              <a:rPr lang="sr-Latn-BA" sz="2000" dirty="0" smtClean="0"/>
              <a:t>. Razum vrši sintezu samo pomoću  apriornih kategorija. Kategorije nam omogućavaju iskustvena saznanja. Kategorije se primjenjuju u praktična  saznanja, ali se iz toga stvara pitanje kako se razne kategorije primjenjuju u praktičnom saznanju. Taj problem Kant analizira u ‘moći suđenja’.</a:t>
            </a:r>
          </a:p>
          <a:p>
            <a:r>
              <a:rPr lang="sr-Latn-BA" sz="2000" dirty="0" smtClean="0"/>
              <a:t>Moć suđenja je sposobnost koja </a:t>
            </a:r>
            <a:r>
              <a:rPr lang="sr-Latn-BA" sz="2000" dirty="0" err="1" smtClean="0"/>
              <a:t>supsumira</a:t>
            </a:r>
            <a:r>
              <a:rPr lang="sr-Latn-BA" sz="2000" dirty="0" smtClean="0"/>
              <a:t> empiričke intuicije pod čiste pojmove razuma. Da bi </a:t>
            </a:r>
            <a:r>
              <a:rPr lang="sr-Latn-BA" sz="2000" dirty="0" err="1" smtClean="0"/>
              <a:t>supsumcija</a:t>
            </a:r>
            <a:r>
              <a:rPr lang="sr-Latn-BA" sz="2000" dirty="0" smtClean="0"/>
              <a:t> bila moguća potrebna je posrednička predstava koja mora biti čista s jedne strane- čulna, a sa druge- intelektualna. Jedna takva predstava je </a:t>
            </a:r>
            <a:r>
              <a:rPr lang="sr-Latn-BA" sz="2000" i="1" dirty="0" smtClean="0"/>
              <a:t>transcendentalna shema </a:t>
            </a:r>
            <a:r>
              <a:rPr lang="sr-Latn-BA" sz="2000" dirty="0" smtClean="0"/>
              <a:t>(šema). </a:t>
            </a:r>
          </a:p>
          <a:p>
            <a:pPr marR="0" algn="just">
              <a:lnSpc>
                <a:spcPct val="90000"/>
              </a:lnSpc>
            </a:pPr>
            <a:endParaRPr lang="sr-Latn-BA" sz="19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1472" y="357167"/>
            <a:ext cx="7343772" cy="857255"/>
          </a:xfrm>
        </p:spPr>
        <p:txBody>
          <a:bodyPr>
            <a:normAutofit/>
          </a:bodyPr>
          <a:lstStyle/>
          <a:p>
            <a:pPr fontAlgn="auto">
              <a:spcAft>
                <a:spcPts val="0"/>
              </a:spcAft>
              <a:defRPr/>
            </a:pPr>
            <a:r>
              <a:rPr lang="sr-Latn-BA" dirty="0" smtClean="0"/>
              <a:t>Transcendentalne šeme</a:t>
            </a:r>
            <a:endParaRPr lang="sr-Latn-BA" dirty="0"/>
          </a:p>
        </p:txBody>
      </p:sp>
      <p:sp>
        <p:nvSpPr>
          <p:cNvPr id="37891" name="Content Placeholder 1"/>
          <p:cNvSpPr>
            <a:spLocks noGrp="1"/>
          </p:cNvSpPr>
          <p:nvPr>
            <p:ph type="subTitle" idx="1"/>
          </p:nvPr>
        </p:nvSpPr>
        <p:spPr>
          <a:xfrm>
            <a:off x="1" y="1142985"/>
            <a:ext cx="9144000" cy="3714766"/>
          </a:xfrm>
        </p:spPr>
        <p:txBody>
          <a:bodyPr/>
          <a:lstStyle/>
          <a:p>
            <a:pPr marR="0" algn="just"/>
            <a:r>
              <a:rPr lang="sr-Latn-BA" sz="2000" dirty="0" smtClean="0"/>
              <a:t>Šemu koja je proizvod mašte, moramo razlikovati od slike. Slika je pojedinačna, reprodukcija određenog pojedinačnog opažaja, dok je šema slična pojmu</a:t>
            </a:r>
            <a:r>
              <a:rPr lang="sr-Latn-BA" sz="2000" smtClean="0"/>
              <a:t>. </a:t>
            </a:r>
            <a:endParaRPr lang="sr-Latn-BA" sz="2000" dirty="0" smtClean="0"/>
          </a:p>
          <a:p>
            <a:pPr marR="0" algn="just"/>
            <a:r>
              <a:rPr lang="sr-Latn-BA" sz="2000" dirty="0" smtClean="0"/>
              <a:t>'Šeme nisu ništa drugo do vremenske odredbe  apriori po pravilima, a pravila se odnose prema redu kategorija na vremenski niz, vremenski sadržaj, vremenski red, i na kraju na vremenski spoj u pogledu svih mogućih predmeta''.</a:t>
            </a:r>
            <a:endParaRPr lang="sr-Latn-BA" sz="1400" dirty="0" smtClean="0"/>
          </a:p>
          <a:p>
            <a:pPr marR="0" algn="just"/>
            <a:r>
              <a:rPr lang="sr-Latn-BA" sz="2000" dirty="0" smtClean="0"/>
              <a:t>“Ovaj šematizam našeg razuma  u pogledu pojava i njihove proste forme jeste jedna veština, skrivena  u dubinama čovekove duše; i mi ćemo teško ikada izmamiti od prirode, da bismo ga </a:t>
            </a:r>
            <a:r>
              <a:rPr lang="sr-Latn-BA" sz="2000" dirty="0" err="1" smtClean="0"/>
              <a:t>neprekrivenog</a:t>
            </a:r>
            <a:r>
              <a:rPr lang="sr-Latn-BA" sz="2000" dirty="0" smtClean="0"/>
              <a:t>  stavili ispred naših očiju”. (Kant, 1990:128)</a:t>
            </a:r>
          </a:p>
          <a:p>
            <a:pPr marR="0" algn="just"/>
            <a:endParaRPr lang="sr-Latn-BA" sz="1400" dirty="0" smtClean="0"/>
          </a:p>
          <a:p>
            <a:pPr marR="0"/>
            <a:endParaRPr lang="sr-Latn-BA" sz="1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C:\Documents and Settings\HAL2000\Desktop\138-Transcendentalna analitika.JPG"/>
          <p:cNvPicPr>
            <a:picLocks noGrp="1"/>
          </p:cNvPicPr>
          <p:nvPr>
            <p:ph idx="1"/>
          </p:nvPr>
        </p:nvPicPr>
        <p:blipFill>
          <a:blip r:embed="rId2"/>
          <a:srcRect/>
          <a:stretch>
            <a:fillRect/>
          </a:stretch>
        </p:blipFill>
        <p:spPr>
          <a:xfrm>
            <a:off x="285720" y="571480"/>
            <a:ext cx="7858180" cy="571504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fontAlgn="auto">
              <a:spcAft>
                <a:spcPts val="0"/>
              </a:spcAft>
              <a:defRPr/>
            </a:pPr>
            <a:r>
              <a:rPr lang="sr-Latn-BA" dirty="0" smtClean="0"/>
              <a:t>Nauka o šematizmu</a:t>
            </a:r>
            <a:endParaRPr lang="sr-Latn-BA" dirty="0"/>
          </a:p>
        </p:txBody>
      </p:sp>
      <p:sp>
        <p:nvSpPr>
          <p:cNvPr id="38916" name="Rectangle 4"/>
          <p:cNvSpPr>
            <a:spLocks noChangeArrowheads="1"/>
          </p:cNvSpPr>
          <p:nvPr/>
        </p:nvSpPr>
        <p:spPr bwMode="auto">
          <a:xfrm>
            <a:off x="214313" y="1285875"/>
            <a:ext cx="8929687" cy="4767263"/>
          </a:xfrm>
          <a:prstGeom prst="rect">
            <a:avLst/>
          </a:prstGeom>
          <a:noFill/>
          <a:ln w="9525">
            <a:noFill/>
            <a:miter lim="800000"/>
            <a:headEnd/>
            <a:tailEnd/>
          </a:ln>
        </p:spPr>
        <p:txBody>
          <a:bodyPr>
            <a:spAutoFit/>
          </a:bodyPr>
          <a:lstStyle/>
          <a:p>
            <a:r>
              <a:rPr lang="sr-Latn-BA" sz="1600" dirty="0"/>
              <a:t>Iz nauke o šematizmu  čistih pojmova razuma slijedi nauka o osnovnim stavovima čistog razuma. Razum proizvodi a priori stanovite principe  koji regulišu  objektivnu upotrebu razuma. Stoga nam i tabela kategorija pruža putokaz za tabelu osnovnih stavova. Iz tog se izvodi četiri skupine principa: </a:t>
            </a:r>
          </a:p>
          <a:p>
            <a:r>
              <a:rPr lang="sr-Latn-BA" sz="1600" dirty="0"/>
              <a:t>1</a:t>
            </a:r>
            <a:r>
              <a:rPr lang="sr-Latn-BA" sz="1600" dirty="0" smtClean="0"/>
              <a:t>) princip</a:t>
            </a:r>
            <a:r>
              <a:rPr lang="en-US" sz="1600" dirty="0" err="1"/>
              <a:t>i</a:t>
            </a:r>
            <a:r>
              <a:rPr lang="sr-Latn-BA" sz="1600" dirty="0"/>
              <a:t> koji odgovara</a:t>
            </a:r>
            <a:r>
              <a:rPr lang="en-US" sz="1600" dirty="0" err="1"/>
              <a:t>ju</a:t>
            </a:r>
            <a:r>
              <a:rPr lang="sr-Latn-BA" sz="1600" dirty="0"/>
              <a:t> kategoriji </a:t>
            </a:r>
            <a:r>
              <a:rPr lang="sr-Latn-BA" sz="1600" dirty="0" err="1"/>
              <a:t>kvantiteta</a:t>
            </a:r>
            <a:r>
              <a:rPr lang="sr-Latn-BA" sz="1600" dirty="0"/>
              <a:t> zovu se </a:t>
            </a:r>
            <a:r>
              <a:rPr lang="sr-Latn-BA" sz="1600" b="1" dirty="0"/>
              <a:t>'aksiomi opažaja</a:t>
            </a:r>
            <a:r>
              <a:rPr lang="sr-Latn-BA" sz="1600" dirty="0"/>
              <a:t>'</a:t>
            </a:r>
            <a:r>
              <a:rPr lang="en-US" dirty="0"/>
              <a:t>. </a:t>
            </a:r>
            <a:r>
              <a:rPr lang="en-US" sz="1600" dirty="0"/>
              <a:t>G</a:t>
            </a:r>
            <a:r>
              <a:rPr lang="sr-Latn-BA" sz="1600" dirty="0" err="1"/>
              <a:t>lasi</a:t>
            </a:r>
            <a:r>
              <a:rPr lang="sr-Latn-BA" sz="1600" dirty="0"/>
              <a:t> : Svi su opažaji </a:t>
            </a:r>
            <a:r>
              <a:rPr lang="sr-Latn-BA" sz="1600" dirty="0" err="1"/>
              <a:t>protežne</a:t>
            </a:r>
            <a:r>
              <a:rPr lang="sr-Latn-BA" sz="1600" dirty="0"/>
              <a:t> (prostorne) veličine; </a:t>
            </a:r>
          </a:p>
          <a:p>
            <a:r>
              <a:rPr lang="sr-Latn-BA" sz="1600" dirty="0"/>
              <a:t>2</a:t>
            </a:r>
            <a:r>
              <a:rPr lang="sr-Latn-BA" sz="1600" dirty="0" smtClean="0"/>
              <a:t>) princip </a:t>
            </a:r>
            <a:r>
              <a:rPr lang="sr-Latn-BA" sz="1600" dirty="0"/>
              <a:t>koji odgovara kategoriji kvaliteta zove se '</a:t>
            </a:r>
            <a:r>
              <a:rPr lang="sr-Latn-BA" sz="1600" b="1" dirty="0"/>
              <a:t>'</a:t>
            </a:r>
            <a:r>
              <a:rPr lang="sr-Latn-BA" sz="1600" b="1" dirty="0" err="1"/>
              <a:t>anticipacij</a:t>
            </a:r>
            <a:r>
              <a:rPr lang="en-US" sz="1600" b="1" dirty="0"/>
              <a:t>a</a:t>
            </a:r>
            <a:r>
              <a:rPr lang="sr-Latn-BA" sz="1600" b="1" dirty="0"/>
              <a:t> opažaja</a:t>
            </a:r>
            <a:r>
              <a:rPr lang="sr-Latn-BA" sz="1600" dirty="0"/>
              <a:t>''</a:t>
            </a:r>
            <a:r>
              <a:rPr lang="en-US" sz="1600" dirty="0"/>
              <a:t>. G</a:t>
            </a:r>
            <a:r>
              <a:rPr lang="sr-Latn-BA" sz="1600" dirty="0" err="1"/>
              <a:t>lasi</a:t>
            </a:r>
            <a:r>
              <a:rPr lang="sr-Latn-BA" sz="1600" dirty="0"/>
              <a:t> : U svim pojavama ono što je realno ima intenzivnu veličinu;</a:t>
            </a:r>
          </a:p>
          <a:p>
            <a:r>
              <a:rPr lang="sr-Latn-BA" sz="1600" dirty="0"/>
              <a:t> 3</a:t>
            </a:r>
            <a:r>
              <a:rPr lang="sr-Latn-BA" sz="1600" dirty="0" smtClean="0"/>
              <a:t>) princip </a:t>
            </a:r>
            <a:r>
              <a:rPr lang="sr-Latn-BA" sz="1600" dirty="0"/>
              <a:t>koji odgovara kategoriji relacije zove se </a:t>
            </a:r>
            <a:r>
              <a:rPr lang="sr-Latn-BA" sz="1600" b="1" dirty="0"/>
              <a:t>'analogija iskustva</a:t>
            </a:r>
            <a:r>
              <a:rPr lang="sr-Latn-BA" sz="1600" dirty="0"/>
              <a:t>‘</a:t>
            </a:r>
            <a:r>
              <a:rPr lang="en-US" sz="1600" dirty="0"/>
              <a:t>. G</a:t>
            </a:r>
            <a:r>
              <a:rPr lang="sr-Latn-BA" sz="1600" dirty="0" err="1"/>
              <a:t>lasi</a:t>
            </a:r>
            <a:r>
              <a:rPr lang="sr-Latn-BA" sz="1600" dirty="0"/>
              <a:t>: Iskustvo je moguće samo na osnovu predstave o nužnoj vezi među opažajima;</a:t>
            </a:r>
          </a:p>
          <a:p>
            <a:r>
              <a:rPr lang="sr-Latn-BA" sz="1600" dirty="0"/>
              <a:t>4</a:t>
            </a:r>
            <a:r>
              <a:rPr lang="sr-Latn-BA" sz="1600" dirty="0" smtClean="0"/>
              <a:t>) princip </a:t>
            </a:r>
            <a:r>
              <a:rPr lang="sr-Latn-BA" sz="1600" dirty="0"/>
              <a:t>koji odgovara kategoriji modaliteta zov</a:t>
            </a:r>
            <a:r>
              <a:rPr lang="en-US" sz="1600" dirty="0"/>
              <a:t>e</a:t>
            </a:r>
            <a:r>
              <a:rPr lang="sr-Latn-BA" sz="1600" dirty="0"/>
              <a:t> se </a:t>
            </a:r>
            <a:r>
              <a:rPr lang="sr-Latn-BA" sz="1600" b="1" dirty="0"/>
              <a:t>'postulat empiričkog mišljenja </a:t>
            </a:r>
            <a:r>
              <a:rPr lang="sr-Latn-BA" sz="1600" dirty="0"/>
              <a:t>uopšte'' a, postavljen je </a:t>
            </a:r>
            <a:r>
              <a:rPr lang="sr-Latn-BA" sz="1600" i="1" dirty="0"/>
              <a:t>prema mogućnosti</a:t>
            </a:r>
            <a:r>
              <a:rPr lang="sr-Latn-BA" sz="1600" dirty="0"/>
              <a:t>: ono što se slaže s formalnim uslovima iskustva jeste moguće; </a:t>
            </a:r>
            <a:r>
              <a:rPr lang="sr-Latn-BA" sz="1600" i="1" dirty="0"/>
              <a:t>prema stvarnosti</a:t>
            </a:r>
            <a:r>
              <a:rPr lang="sr-Latn-BA" sz="1600" dirty="0"/>
              <a:t>: ono što stoji u vezi s materijalnim uslovima iskustva jest stvarno; </a:t>
            </a:r>
            <a:r>
              <a:rPr lang="sr-Latn-BA" sz="1600" i="1" dirty="0"/>
              <a:t>prema nužnosti</a:t>
            </a:r>
            <a:r>
              <a:rPr lang="sr-Latn-BA" sz="1600" dirty="0"/>
              <a:t>: ono čija je veza sa stvarnim određena prema opštim uslovima iskustva jeste nužno. Tako je Kant odgovorio kako je moguća čista prirodna nauka. Nauka je moguća jer se predmeti </a:t>
            </a:r>
            <a:r>
              <a:rPr lang="sr-Latn-BA" sz="1600" dirty="0" smtClean="0"/>
              <a:t>iskustva, </a:t>
            </a:r>
            <a:r>
              <a:rPr lang="sr-Latn-BA" sz="1600" dirty="0"/>
              <a:t>moraju nužno podrediti određenim apriornim uslovima. Predmeti da budu predmeti saznanja, stavljeni su  nužno u odnos s jedinstvom </a:t>
            </a:r>
            <a:r>
              <a:rPr lang="sr-Latn-BA" sz="1600" dirty="0" err="1"/>
              <a:t>apercepcije</a:t>
            </a:r>
            <a:r>
              <a:rPr lang="sr-Latn-BA" sz="1600" dirty="0"/>
              <a:t>. </a:t>
            </a:r>
            <a:r>
              <a:rPr lang="sr-Latn-BA" sz="1600" dirty="0" smtClean="0"/>
              <a:t>Oni </a:t>
            </a:r>
            <a:r>
              <a:rPr lang="sr-Latn-BA" sz="1600" dirty="0"/>
              <a:t>su stavljeni u taj odnos time što su </a:t>
            </a:r>
            <a:r>
              <a:rPr lang="sr-Latn-BA" sz="1600" dirty="0" err="1"/>
              <a:t>supsumirani</a:t>
            </a:r>
            <a:r>
              <a:rPr lang="sr-Latn-BA" sz="1600" dirty="0"/>
              <a:t> pod apriorne forme i kategorije.  Kompleks mogućih predmeta iskustva formira prirodu u odnosu prema  jedinstvu samosvijest</a:t>
            </a:r>
            <a:r>
              <a:rPr lang="sr-Latn-BA" sz="1400" dirty="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HAL2000\Desktop\Aleksandra Bajic - prezentacija\140.JPG"/>
          <p:cNvPicPr>
            <a:picLocks noChangeAspect="1" noChangeArrowheads="1"/>
          </p:cNvPicPr>
          <p:nvPr/>
        </p:nvPicPr>
        <p:blipFill>
          <a:blip r:embed="rId2"/>
          <a:srcRect/>
          <a:stretch>
            <a:fillRect/>
          </a:stretch>
        </p:blipFill>
        <p:spPr bwMode="auto">
          <a:xfrm>
            <a:off x="7000875" y="285750"/>
            <a:ext cx="1035050" cy="860425"/>
          </a:xfrm>
          <a:prstGeom prst="rect">
            <a:avLst/>
          </a:prstGeom>
          <a:noFill/>
          <a:ln w="9525">
            <a:noFill/>
            <a:miter lim="800000"/>
            <a:headEnd/>
            <a:tailEnd/>
          </a:ln>
        </p:spPr>
      </p:pic>
      <p:sp>
        <p:nvSpPr>
          <p:cNvPr id="3" name="Title 2"/>
          <p:cNvSpPr>
            <a:spLocks noGrp="1"/>
          </p:cNvSpPr>
          <p:nvPr>
            <p:ph type="title"/>
          </p:nvPr>
        </p:nvSpPr>
        <p:spPr>
          <a:xfrm>
            <a:off x="428596" y="357166"/>
            <a:ext cx="8143932" cy="428628"/>
          </a:xfrm>
        </p:spPr>
        <p:txBody>
          <a:bodyPr>
            <a:normAutofit fontScale="90000"/>
          </a:bodyPr>
          <a:lstStyle/>
          <a:p>
            <a:pPr fontAlgn="auto">
              <a:spcAft>
                <a:spcPts val="0"/>
              </a:spcAft>
              <a:defRPr/>
            </a:pPr>
            <a:r>
              <a:rPr lang="sr-Latn-BA" dirty="0" smtClean="0"/>
              <a:t>Transcendentalna dijalektika</a:t>
            </a:r>
            <a:endParaRPr lang="sr-Latn-BA" dirty="0"/>
          </a:p>
        </p:txBody>
      </p:sp>
      <p:sp>
        <p:nvSpPr>
          <p:cNvPr id="39940" name="Content Placeholder 3"/>
          <p:cNvSpPr>
            <a:spLocks noGrp="1"/>
          </p:cNvSpPr>
          <p:nvPr>
            <p:ph idx="1"/>
          </p:nvPr>
        </p:nvSpPr>
        <p:spPr>
          <a:xfrm>
            <a:off x="142875" y="1214438"/>
            <a:ext cx="8615363" cy="5429250"/>
          </a:xfrm>
        </p:spPr>
        <p:txBody>
          <a:bodyPr/>
          <a:lstStyle/>
          <a:p>
            <a:r>
              <a:rPr lang="sr-Latn-BA" sz="2000" dirty="0" smtClean="0"/>
              <a:t>Transcendentalna dijalektika istražuje transcendentalne ideje.</a:t>
            </a:r>
          </a:p>
          <a:p>
            <a:r>
              <a:rPr lang="sr-Latn-BA" sz="2000" dirty="0" smtClean="0"/>
              <a:t>Poslije kritičke analize čulnosti i razuma Kant ispituje ulogu uma u mogućnosti metafizike. U čulnosti je Kant pronašao transcendentalne forme opažanja, u razumu čiste pojmove razuma ili kategorije, u umu on nalazi ideje.  Te ideje  ne mogu proširiti naše znanje, ali one imaju pozitivnu ' regulativnu' funkciju. Kant ih izvodi iz čistog uma, i to iz njegove radnje zaključivanja, silogizma.  Kako postoje tri vrste silogističkog zaključivanja: kategoričko, hipotetičko i disjunktivno njima odgovaraju tri vrste kategorija relacije i to: supstancija, uzrok i zajednica. Stoga postoje i tri glavne ideje čistog uma: duša, svijet i Bog. Um u težnji da otkrije bezuslovno zapada u privid.  </a:t>
            </a:r>
          </a:p>
          <a:p>
            <a:r>
              <a:rPr lang="sr-Latn-BA" sz="2000" dirty="0" smtClean="0"/>
              <a:t>Zadaća je transcendentalne dijalektike je da razbije dijalektički privid. Kant se bori protiv privida–dokazima koje provodi preko </a:t>
            </a:r>
            <a:r>
              <a:rPr lang="sr-Latn-BA" sz="2000" dirty="0" err="1" smtClean="0"/>
              <a:t>paralogizama</a:t>
            </a:r>
            <a:r>
              <a:rPr lang="sr-Latn-BA" sz="2000" dirty="0" smtClean="0"/>
              <a:t>, antinomija i ideala.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481138"/>
            <a:ext cx="8472518" cy="5091134"/>
          </a:xfrm>
        </p:spPr>
        <p:txBody>
          <a:bodyPr/>
          <a:lstStyle/>
          <a:p>
            <a:r>
              <a:rPr lang="sr-Latn-BA" sz="1800" dirty="0" smtClean="0"/>
              <a:t>Prema transcendentalnom idealizmu dana su nam samo opažanja  i njihov napredak. On se ne osvrće  na argument svih umnih zaključaka:</a:t>
            </a:r>
          </a:p>
          <a:p>
            <a:r>
              <a:rPr lang="sr-Latn-BA" sz="1800" dirty="0" smtClean="0"/>
              <a:t>‘'Ako je dano ono što je </a:t>
            </a:r>
            <a:r>
              <a:rPr lang="sr-Latn-BA" sz="1800" dirty="0" err="1" smtClean="0"/>
              <a:t>uvjetovano</a:t>
            </a:r>
            <a:r>
              <a:rPr lang="sr-Latn-BA" sz="1800" dirty="0" smtClean="0"/>
              <a:t>/uslovljeno/ tako je dan i cijeli niz </a:t>
            </a:r>
            <a:r>
              <a:rPr lang="sr-Latn-BA" sz="1800" dirty="0" err="1" smtClean="0"/>
              <a:t>uvjeta</a:t>
            </a:r>
            <a:r>
              <a:rPr lang="sr-Latn-BA" sz="1800" dirty="0" smtClean="0"/>
              <a:t>/uslova/: osjetilni predmeti dani su nam kao </a:t>
            </a:r>
            <a:r>
              <a:rPr lang="sr-Latn-BA" sz="1800" dirty="0" err="1" smtClean="0"/>
              <a:t>uvjetovani</a:t>
            </a:r>
            <a:r>
              <a:rPr lang="sr-Latn-BA" sz="1800" dirty="0" smtClean="0"/>
              <a:t>/uslovljeni/, prema tome dan je i cijeli niz </a:t>
            </a:r>
            <a:r>
              <a:rPr lang="sr-Latn-BA" sz="1800" dirty="0" err="1" smtClean="0"/>
              <a:t>uvjeta</a:t>
            </a:r>
            <a:r>
              <a:rPr lang="sr-Latn-BA" sz="1800" dirty="0" smtClean="0"/>
              <a:t>/uslova/''. (</a:t>
            </a:r>
            <a:r>
              <a:rPr lang="sr-Latn-BA" sz="1800" dirty="0" err="1" smtClean="0"/>
              <a:t>Kunzmann</a:t>
            </a:r>
            <a:r>
              <a:rPr lang="sr-Latn-BA" sz="1800" dirty="0" smtClean="0"/>
              <a:t>,</a:t>
            </a:r>
            <a:r>
              <a:rPr lang="sr-Latn-BA" sz="1800" dirty="0" err="1" smtClean="0"/>
              <a:t>Burkard</a:t>
            </a:r>
            <a:r>
              <a:rPr lang="sr-Latn-BA" sz="1800" dirty="0" smtClean="0"/>
              <a:t>, </a:t>
            </a:r>
            <a:r>
              <a:rPr lang="sr-Latn-BA" sz="1800" dirty="0" err="1" smtClean="0"/>
              <a:t>Wiedmann</a:t>
            </a:r>
            <a:r>
              <a:rPr lang="sr-Latn-BA" sz="1800" dirty="0" smtClean="0"/>
              <a:t>, 2001:139 ) Teza i antiteza ovih antinomija nisu krivi zaključci  nego se obje mogu dokazati na polju stare metafizike.  Teze pokazuju  gledišta dogmatskih racionalista, a antiteze zastupaju </a:t>
            </a:r>
            <a:r>
              <a:rPr lang="sr-Latn-BA" sz="1800" dirty="0" err="1" smtClean="0"/>
              <a:t>empiristi</a:t>
            </a:r>
            <a:r>
              <a:rPr lang="sr-Latn-BA" sz="1800" dirty="0" smtClean="0"/>
              <a:t>. Stoga su obje sukobljene strane podložne istom pogrešnom zaključku, koji miješa obje. I na kraju Kant obrađuje ideal  čistog uma, tj. Boga, analizirajući 3 dokaza o Bogu/ontološki, kosmološki i fizičko-teološki/. Kantova pobijanja zasnivaju se na dokazima da svi oni </a:t>
            </a:r>
            <a:r>
              <a:rPr lang="sr-Latn-BA" sz="1800" dirty="0" err="1" smtClean="0"/>
              <a:t>miješaju</a:t>
            </a:r>
            <a:r>
              <a:rPr lang="sr-Latn-BA" sz="1800" dirty="0" smtClean="0"/>
              <a:t> </a:t>
            </a:r>
            <a:r>
              <a:rPr lang="sr-Latn-BA" sz="1800" dirty="0" err="1" smtClean="0"/>
              <a:t>noumenalne</a:t>
            </a:r>
            <a:r>
              <a:rPr lang="sr-Latn-BA" sz="1800" dirty="0" smtClean="0"/>
              <a:t> predmete s fenomenalnima te da se nikako ne mogu utemeljiti na iskustvu. Bog se ne može ni dokazati ni opovrgnuti.</a:t>
            </a:r>
          </a:p>
          <a:p>
            <a:r>
              <a:rPr lang="sr-Latn-BA" sz="1800" dirty="0" smtClean="0"/>
              <a:t>Ideje koje ne mogu biti konstitutivna (sadržajna) načela spoznaje, mogu biti regulativna načela, vodiči života, vječni ciljevi i zadaće. Ideju slobode volje, besmrtnosti duše i Boga, koje teorijski um nije mogao spoznati, za praktični postaju uslov. </a:t>
            </a:r>
          </a:p>
          <a:p>
            <a:endParaRPr lang="sr-Latn-BA" dirty="0"/>
          </a:p>
        </p:txBody>
      </p:sp>
      <p:sp>
        <p:nvSpPr>
          <p:cNvPr id="3" name="Title 2"/>
          <p:cNvSpPr>
            <a:spLocks noGrp="1"/>
          </p:cNvSpPr>
          <p:nvPr>
            <p:ph type="title"/>
          </p:nvPr>
        </p:nvSpPr>
        <p:spPr/>
        <p:txBody>
          <a:bodyPr/>
          <a:lstStyle/>
          <a:p>
            <a:r>
              <a:rPr lang="sr-Latn-BA" dirty="0" smtClean="0"/>
              <a:t>Transcendentalne ideje</a:t>
            </a:r>
            <a:endParaRPr lang="sr-Latn-B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5786" y="928670"/>
            <a:ext cx="8186766" cy="5091134"/>
          </a:xfrm>
        </p:spPr>
        <p:txBody>
          <a:bodyPr/>
          <a:lstStyle/>
          <a:p>
            <a:r>
              <a:rPr lang="sr-Latn-BA" sz="2400" dirty="0" smtClean="0"/>
              <a:t>Tradicionalna racionalna psihologija sadrži </a:t>
            </a:r>
            <a:r>
              <a:rPr lang="sr-Latn-BA" sz="2400" dirty="0" err="1" smtClean="0"/>
              <a:t>paralogizme</a:t>
            </a:r>
            <a:r>
              <a:rPr lang="sr-Latn-BA" sz="2400" dirty="0" smtClean="0"/>
              <a:t>, tj. krive silogizme. </a:t>
            </a:r>
            <a:r>
              <a:rPr lang="sr-Latn-BA" sz="2400" dirty="0" err="1" smtClean="0"/>
              <a:t>Paralogizmi</a:t>
            </a:r>
            <a:r>
              <a:rPr lang="sr-Latn-BA" sz="2400" dirty="0" smtClean="0"/>
              <a:t>  racionalne psihologije temelje se na povezivanju subjekta i supstancije. Ja je subjekt i prema tradicionalnoj psihologiji, supstancija. Protiv toga Kant razlikuje Ja </a:t>
            </a:r>
            <a:r>
              <a:rPr lang="sr-Latn-BA" sz="2400" dirty="0" err="1" smtClean="0"/>
              <a:t>apercepcije</a:t>
            </a:r>
            <a:r>
              <a:rPr lang="sr-Latn-BA" sz="2400" dirty="0" smtClean="0"/>
              <a:t> (kao subjekt) od navodne supstancije duše (kao objekta):'' Jedinstvo subjekta... samo je jedinstvo u mišljenju, čime nije dan nikakav predmet, na koje se dakle ne primjenjuje kategorija supstancije,....koja pretpostavlja opažaj. Zato se ovaj subjekt uopšte ne može saznati''. (</a:t>
            </a:r>
            <a:r>
              <a:rPr lang="sr-Latn-BA" sz="2400" dirty="0" err="1" smtClean="0"/>
              <a:t>Kunzmann</a:t>
            </a:r>
            <a:r>
              <a:rPr lang="sr-Latn-BA" sz="2400" dirty="0" smtClean="0"/>
              <a:t>, </a:t>
            </a:r>
            <a:r>
              <a:rPr lang="sr-Latn-BA" sz="2400" dirty="0" err="1" smtClean="0"/>
              <a:t>Burkard</a:t>
            </a:r>
            <a:r>
              <a:rPr lang="sr-Latn-BA" sz="2400" dirty="0" smtClean="0"/>
              <a:t>, </a:t>
            </a:r>
            <a:r>
              <a:rPr lang="sr-Latn-BA" sz="2400" dirty="0" err="1" smtClean="0"/>
              <a:t>Wiedmann</a:t>
            </a:r>
            <a:r>
              <a:rPr lang="sr-Latn-BA" sz="2400" dirty="0" smtClean="0"/>
              <a:t>, 2001: 141) Stoga nema ni saznanja o duši kao </a:t>
            </a:r>
            <a:r>
              <a:rPr lang="sr-Latn-BA" sz="2400" i="1" dirty="0" smtClean="0"/>
              <a:t>jednostavnoj, besmrtnoj i nematerijalnoj s</a:t>
            </a:r>
            <a:r>
              <a:rPr lang="sr-Latn-BA" sz="2400" dirty="0" smtClean="0"/>
              <a:t>upstanciji. </a:t>
            </a:r>
          </a:p>
          <a:p>
            <a:endParaRPr lang="sr-Latn-BA" sz="2400" dirty="0" smtClean="0"/>
          </a:p>
          <a:p>
            <a:endParaRPr lang="sr-Latn-BA" sz="2400" dirty="0" smtClean="0"/>
          </a:p>
          <a:p>
            <a:endParaRPr lang="sr-Latn-BA" sz="2400" dirty="0" smtClean="0"/>
          </a:p>
          <a:p>
            <a:endParaRPr lang="sr-Latn-BA" sz="2400" dirty="0"/>
          </a:p>
        </p:txBody>
      </p:sp>
      <p:sp>
        <p:nvSpPr>
          <p:cNvPr id="3" name="Title 2"/>
          <p:cNvSpPr>
            <a:spLocks noGrp="1"/>
          </p:cNvSpPr>
          <p:nvPr>
            <p:ph type="title"/>
          </p:nvPr>
        </p:nvSpPr>
        <p:spPr>
          <a:xfrm>
            <a:off x="642910" y="0"/>
            <a:ext cx="8115328" cy="1011222"/>
          </a:xfrm>
        </p:spPr>
        <p:txBody>
          <a:bodyPr/>
          <a:lstStyle/>
          <a:p>
            <a:r>
              <a:rPr lang="sr-Latn-BA" dirty="0" smtClean="0"/>
              <a:t>    </a:t>
            </a:r>
            <a:r>
              <a:rPr lang="sr-Latn-BA" dirty="0" err="1" smtClean="0"/>
              <a:t>Paralogizmi</a:t>
            </a:r>
            <a:endParaRPr lang="sr-Latn-B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662506"/>
          </a:xfrm>
        </p:spPr>
        <p:txBody>
          <a:bodyPr/>
          <a:lstStyle/>
          <a:p>
            <a:pPr>
              <a:buNone/>
            </a:pPr>
            <a:endParaRPr lang="sr-Latn-BA" sz="2000" dirty="0" smtClean="0"/>
          </a:p>
          <a:p>
            <a:r>
              <a:rPr lang="sr-Latn-BA" sz="2000" dirty="0" smtClean="0"/>
              <a:t>Antinomije nastaju iz prividnih dokaza koje sebi um daje o  suprotnim tezama o </a:t>
            </a:r>
            <a:r>
              <a:rPr lang="sr-Latn-BA" sz="2000" i="1" dirty="0" smtClean="0"/>
              <a:t>svijetu</a:t>
            </a:r>
            <a:r>
              <a:rPr lang="sr-Latn-BA" sz="2000" dirty="0" smtClean="0"/>
              <a:t>. </a:t>
            </a:r>
          </a:p>
          <a:p>
            <a:r>
              <a:rPr lang="sr-Latn-BA" sz="2000" dirty="0" smtClean="0"/>
              <a:t>1. </a:t>
            </a:r>
            <a:r>
              <a:rPr lang="sr-Latn-BA" sz="2000" i="1" dirty="0" smtClean="0"/>
              <a:t>Svijet je konačan </a:t>
            </a:r>
            <a:r>
              <a:rPr lang="sr-Latn-BA" sz="2000" dirty="0" smtClean="0"/>
              <a:t>– ili: </a:t>
            </a:r>
            <a:r>
              <a:rPr lang="sr-Latn-BA" sz="2000" i="1" dirty="0" smtClean="0"/>
              <a:t>svijet je beskonačan.</a:t>
            </a:r>
          </a:p>
          <a:p>
            <a:r>
              <a:rPr lang="sr-Latn-BA" sz="2000" i="1" dirty="0" smtClean="0"/>
              <a:t> 2. Svijet je sastavljen od prostih elemenata- </a:t>
            </a:r>
            <a:r>
              <a:rPr lang="sr-Latn-BA" sz="2000" dirty="0" smtClean="0"/>
              <a:t>ili: </a:t>
            </a:r>
            <a:r>
              <a:rPr lang="sr-Latn-BA" sz="2000" i="1" dirty="0" smtClean="0"/>
              <a:t>svijet je sačinjen od jedne beskrajno djeljive materije.</a:t>
            </a:r>
          </a:p>
          <a:p>
            <a:r>
              <a:rPr lang="sr-Latn-BA" sz="2000" i="1" dirty="0" smtClean="0"/>
              <a:t> 3. Cijeli svijet je kauzalno određen- </a:t>
            </a:r>
            <a:r>
              <a:rPr lang="sr-Latn-BA" sz="2000" dirty="0" smtClean="0"/>
              <a:t>ili: </a:t>
            </a:r>
            <a:r>
              <a:rPr lang="sr-Latn-BA" sz="2000" i="1" dirty="0" smtClean="0"/>
              <a:t>postoji i izvjestan kauzalitet putem slobode.</a:t>
            </a:r>
          </a:p>
          <a:p>
            <a:r>
              <a:rPr lang="sr-Latn-BA" sz="2000" dirty="0" smtClean="0"/>
              <a:t> 4. </a:t>
            </a:r>
            <a:r>
              <a:rPr lang="sr-Latn-BA" sz="2000" i="1" dirty="0" smtClean="0"/>
              <a:t>U univerzumu je  sve slučajno- ili: u univerzumu postoji nešto nužno.</a:t>
            </a:r>
            <a:r>
              <a:rPr lang="sr-Latn-BA" sz="2000" dirty="0" smtClean="0"/>
              <a:t> </a:t>
            </a:r>
          </a:p>
          <a:p>
            <a:r>
              <a:rPr lang="sr-Latn-BA" sz="2000" dirty="0" smtClean="0"/>
              <a:t>Prve dvije antinomije sadrže pogrešne odgovore sa obe strane; druge dvije  sadrže pogrešne odgovore koji mogu da budu tačni sa obe strane, ako se jedini primijenjuju na fenomene u svijetu, a drugi na ono što nikada  ne može da bude fenomen. </a:t>
            </a:r>
          </a:p>
          <a:p>
            <a:endParaRPr lang="sr-Latn-BA" sz="2000" i="1" dirty="0" smtClean="0"/>
          </a:p>
          <a:p>
            <a:endParaRPr lang="sr-Latn-BA" dirty="0"/>
          </a:p>
        </p:txBody>
      </p:sp>
      <p:sp>
        <p:nvSpPr>
          <p:cNvPr id="3" name="Title 2"/>
          <p:cNvSpPr>
            <a:spLocks noGrp="1"/>
          </p:cNvSpPr>
          <p:nvPr>
            <p:ph type="title"/>
          </p:nvPr>
        </p:nvSpPr>
        <p:spPr/>
        <p:txBody>
          <a:bodyPr/>
          <a:lstStyle/>
          <a:p>
            <a:r>
              <a:rPr lang="sr-Latn-BA" dirty="0" smtClean="0"/>
              <a:t>Antinomije</a:t>
            </a:r>
            <a:endParaRPr lang="sr-Latn-B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481138"/>
            <a:ext cx="8258204" cy="4876820"/>
          </a:xfrm>
        </p:spPr>
        <p:txBody>
          <a:bodyPr/>
          <a:lstStyle/>
          <a:p>
            <a:r>
              <a:rPr lang="sr-Latn-BA" sz="2000" dirty="0" smtClean="0"/>
              <a:t>“Filosofija je, dakle, sistem filosofskih saznanja, ili, umnih saznanja iz pojmova. To je </a:t>
            </a:r>
            <a:r>
              <a:rPr lang="sr-Latn-BA" sz="2000" i="1" dirty="0" smtClean="0"/>
              <a:t>školsko shvatanje </a:t>
            </a:r>
            <a:r>
              <a:rPr lang="sr-Latn-BA" sz="2000" dirty="0" smtClean="0"/>
              <a:t>ove nauke. Prema </a:t>
            </a:r>
            <a:r>
              <a:rPr lang="sr-Latn-BA" sz="2000" i="1" dirty="0" smtClean="0"/>
              <a:t>svetskom shvatanju</a:t>
            </a:r>
            <a:r>
              <a:rPr lang="sr-Latn-BA" sz="2000" dirty="0" smtClean="0"/>
              <a:t> ona je nauka </a:t>
            </a:r>
            <a:r>
              <a:rPr lang="sr-Latn-BA" sz="2000" smtClean="0"/>
              <a:t>o poslednjim </a:t>
            </a:r>
            <a:r>
              <a:rPr lang="sr-Latn-BA" sz="2000" dirty="0" smtClean="0"/>
              <a:t>svrhama ljudskog uma”.(Kant,1990:32)</a:t>
            </a:r>
          </a:p>
          <a:p>
            <a:r>
              <a:rPr lang="sr-Latn-BA" sz="2000" i="1" dirty="0" smtClean="0"/>
              <a:t>“</a:t>
            </a:r>
            <a:r>
              <a:rPr lang="sr-Latn-BA" sz="2000" dirty="0" smtClean="0"/>
              <a:t>Polje filosofije  u tom kosmopolitskom značenju može se svesti na sledeća pitanja:</a:t>
            </a:r>
          </a:p>
          <a:p>
            <a:r>
              <a:rPr lang="sr-Latn-BA" sz="2000" dirty="0" smtClean="0"/>
              <a:t>1. šta ja mogu da znam?</a:t>
            </a:r>
          </a:p>
          <a:p>
            <a:r>
              <a:rPr lang="sr-Latn-BA" sz="2000" dirty="0" smtClean="0"/>
              <a:t>2. šta treba da činim?</a:t>
            </a:r>
          </a:p>
          <a:p>
            <a:r>
              <a:rPr lang="sr-Latn-BA" sz="2000" dirty="0" smtClean="0"/>
              <a:t>3. čemu smem da se nadam?-i</a:t>
            </a:r>
          </a:p>
          <a:p>
            <a:r>
              <a:rPr lang="sr-Latn-BA" sz="2000" dirty="0" smtClean="0"/>
              <a:t>4. šta je čovek?</a:t>
            </a:r>
          </a:p>
          <a:p>
            <a:r>
              <a:rPr lang="sr-Latn-BA" sz="2000" dirty="0" smtClean="0"/>
              <a:t>Na prvo pitanje odgovor daje </a:t>
            </a:r>
            <a:r>
              <a:rPr lang="sr-Latn-BA" sz="2000" i="1" dirty="0" smtClean="0"/>
              <a:t>metafizika</a:t>
            </a:r>
            <a:r>
              <a:rPr lang="sr-Latn-BA" sz="2000" dirty="0" smtClean="0"/>
              <a:t>, na drugo </a:t>
            </a:r>
            <a:r>
              <a:rPr lang="sr-Latn-BA" sz="2000" i="1" dirty="0" smtClean="0"/>
              <a:t>etika</a:t>
            </a:r>
            <a:r>
              <a:rPr lang="sr-Latn-BA" sz="2000" dirty="0" smtClean="0"/>
              <a:t>, na treće </a:t>
            </a:r>
            <a:r>
              <a:rPr lang="sr-Latn-BA" sz="2000" i="1" dirty="0" smtClean="0"/>
              <a:t>religija</a:t>
            </a:r>
            <a:r>
              <a:rPr lang="sr-Latn-BA" sz="2000" dirty="0" smtClean="0"/>
              <a:t> i na četvrto </a:t>
            </a:r>
            <a:r>
              <a:rPr lang="sr-Latn-BA" sz="2000" i="1" dirty="0" smtClean="0"/>
              <a:t>antropologija</a:t>
            </a:r>
            <a:r>
              <a:rPr lang="sr-Latn-BA" sz="2000" dirty="0" smtClean="0"/>
              <a:t>. Ali u osnovi bi se sve to moglo računati u antropologiju, zato što se tri prva pitanja odnose na poslednje”. (Kant, 1990:34)</a:t>
            </a:r>
            <a:endParaRPr lang="sr-Latn-BA" sz="2000" dirty="0"/>
          </a:p>
        </p:txBody>
      </p:sp>
      <p:sp>
        <p:nvSpPr>
          <p:cNvPr id="3" name="Title 2"/>
          <p:cNvSpPr>
            <a:spLocks noGrp="1"/>
          </p:cNvSpPr>
          <p:nvPr>
            <p:ph type="title"/>
          </p:nvPr>
        </p:nvSpPr>
        <p:spPr/>
        <p:txBody>
          <a:bodyPr/>
          <a:lstStyle/>
          <a:p>
            <a:r>
              <a:rPr lang="sr-Latn-BA" dirty="0" smtClean="0"/>
              <a:t>Određenje  filozofije</a:t>
            </a:r>
            <a:endParaRPr lang="sr-Latn-B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481138"/>
            <a:ext cx="8472518" cy="4376754"/>
          </a:xfrm>
        </p:spPr>
        <p:txBody>
          <a:bodyPr/>
          <a:lstStyle/>
          <a:p>
            <a:r>
              <a:rPr lang="sr-Latn-BA" sz="1800" dirty="0" smtClean="0"/>
              <a:t>“U posljednjem glavnom dijelu dijalektike Kant obrađuje </a:t>
            </a:r>
            <a:r>
              <a:rPr lang="sr-Latn-BA" sz="1800" b="1" dirty="0" smtClean="0"/>
              <a:t>ideal </a:t>
            </a:r>
            <a:r>
              <a:rPr lang="sr-Latn-BA" sz="1800" dirty="0" smtClean="0"/>
              <a:t>čistog uma, tj. boga. U središtu stoje </a:t>
            </a:r>
            <a:r>
              <a:rPr lang="sr-Latn-BA" sz="1800" i="1" dirty="0" smtClean="0"/>
              <a:t>tri dokaza o bogu: </a:t>
            </a:r>
          </a:p>
          <a:p>
            <a:pPr>
              <a:buNone/>
            </a:pPr>
            <a:r>
              <a:rPr lang="sr-Latn-BA" sz="1800" i="1" dirty="0" smtClean="0"/>
              <a:t>   1. ontološki</a:t>
            </a:r>
            <a:r>
              <a:rPr lang="sr-Latn-BA" sz="1800" dirty="0" smtClean="0"/>
              <a:t> iz ideje boga. </a:t>
            </a:r>
          </a:p>
          <a:p>
            <a:pPr>
              <a:buNone/>
            </a:pPr>
            <a:r>
              <a:rPr lang="sr-Latn-BA" sz="1800" dirty="0" smtClean="0"/>
              <a:t>   2. </a:t>
            </a:r>
            <a:r>
              <a:rPr lang="sr-Latn-BA" sz="1800" i="1" dirty="0" smtClean="0"/>
              <a:t>kozmološki </a:t>
            </a:r>
            <a:r>
              <a:rPr lang="sr-Latn-BA" sz="1800" dirty="0" smtClean="0"/>
              <a:t>iz nužnosti najvišeg bića za objašnjenje bilo čega što postoji. </a:t>
            </a:r>
          </a:p>
          <a:p>
            <a:pPr>
              <a:buNone/>
            </a:pPr>
            <a:r>
              <a:rPr lang="sr-Latn-BA" sz="1800" i="1" dirty="0" smtClean="0"/>
              <a:t>   3. fizičko-teološki</a:t>
            </a:r>
            <a:r>
              <a:rPr lang="sr-Latn-BA" sz="1800" dirty="0" smtClean="0"/>
              <a:t> iz </a:t>
            </a:r>
            <a:r>
              <a:rPr lang="sr-Latn-BA" sz="1800" dirty="0" err="1" smtClean="0"/>
              <a:t>svrhovitosti</a:t>
            </a:r>
            <a:r>
              <a:rPr lang="sr-Latn-BA" sz="1800" dirty="0" smtClean="0"/>
              <a:t> svijeta zaključuje na njegova tvorca.</a:t>
            </a:r>
          </a:p>
          <a:p>
            <a:pPr>
              <a:buNone/>
            </a:pPr>
            <a:r>
              <a:rPr lang="sr-Latn-BA" sz="1800" dirty="0" smtClean="0"/>
              <a:t>   Kantova se pobijanja osnivaju na dokazu da svi oni </a:t>
            </a:r>
            <a:r>
              <a:rPr lang="sr-Latn-BA" sz="1800" dirty="0" err="1" smtClean="0"/>
              <a:t>miješaju</a:t>
            </a:r>
            <a:r>
              <a:rPr lang="sr-Latn-BA" sz="1800" dirty="0" smtClean="0"/>
              <a:t> </a:t>
            </a:r>
            <a:r>
              <a:rPr lang="sr-Latn-BA" sz="1800" dirty="0" err="1" smtClean="0"/>
              <a:t>noumenalne</a:t>
            </a:r>
            <a:r>
              <a:rPr lang="sr-Latn-BA" sz="1800" dirty="0" smtClean="0"/>
              <a:t> predmete s fenomenalnim  te da se nikako ne mogu utemeljiti na iskustvu. Najviše se biće ne može dokazati kao ni opovrgnuti, </a:t>
            </a:r>
          </a:p>
          <a:p>
            <a:pPr>
              <a:buNone/>
            </a:pPr>
            <a:r>
              <a:rPr lang="sr-Latn-BA" sz="1800" dirty="0" smtClean="0"/>
              <a:t>  ‘ali je ipak ideal bez pogreške pojam koji zaključuje i ovjenčava cijelu ljudsku spoznaju’ “. (</a:t>
            </a:r>
            <a:r>
              <a:rPr lang="sr-Latn-BA" sz="1800" dirty="0" err="1" smtClean="0"/>
              <a:t>Kunzmann</a:t>
            </a:r>
            <a:r>
              <a:rPr lang="sr-Latn-BA" sz="1800" dirty="0" smtClean="0"/>
              <a:t>, </a:t>
            </a:r>
            <a:r>
              <a:rPr lang="sr-Latn-BA" sz="1800" dirty="0" err="1" smtClean="0"/>
              <a:t>Burkard</a:t>
            </a:r>
            <a:r>
              <a:rPr lang="sr-Latn-BA" sz="1800" dirty="0" smtClean="0"/>
              <a:t>, </a:t>
            </a:r>
            <a:r>
              <a:rPr lang="sr-Latn-BA" sz="1800" dirty="0" err="1" smtClean="0"/>
              <a:t>Wiedmann</a:t>
            </a:r>
            <a:r>
              <a:rPr lang="sr-Latn-BA" sz="1800" dirty="0" smtClean="0"/>
              <a:t>, 2001: 141)</a:t>
            </a:r>
          </a:p>
          <a:p>
            <a:endParaRPr lang="sr-Latn-BA" sz="2000" dirty="0" smtClean="0"/>
          </a:p>
          <a:p>
            <a:endParaRPr lang="sr-Latn-BA" i="1" dirty="0"/>
          </a:p>
        </p:txBody>
      </p:sp>
      <p:sp>
        <p:nvSpPr>
          <p:cNvPr id="3" name="Title 2"/>
          <p:cNvSpPr>
            <a:spLocks noGrp="1"/>
          </p:cNvSpPr>
          <p:nvPr>
            <p:ph type="title"/>
          </p:nvPr>
        </p:nvSpPr>
        <p:spPr/>
        <p:txBody>
          <a:bodyPr/>
          <a:lstStyle/>
          <a:p>
            <a:r>
              <a:rPr lang="sr-Latn-BA" dirty="0" smtClean="0"/>
              <a:t>Ideal</a:t>
            </a:r>
            <a:endParaRPr lang="sr-Latn-B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Nauka</a:t>
            </a:r>
            <a:r>
              <a:rPr lang="en-US" dirty="0" smtClean="0"/>
              <a:t> o </a:t>
            </a:r>
            <a:r>
              <a:rPr lang="en-US" dirty="0" err="1" smtClean="0"/>
              <a:t>metodi</a:t>
            </a:r>
            <a:r>
              <a:rPr lang="en-US" dirty="0" smtClean="0"/>
              <a:t> </a:t>
            </a:r>
            <a:r>
              <a:rPr lang="en-US" dirty="0" err="1" smtClean="0"/>
              <a:t>ima</a:t>
            </a:r>
            <a:r>
              <a:rPr lang="en-US" dirty="0" smtClean="0"/>
              <a:t> </a:t>
            </a:r>
            <a:r>
              <a:rPr lang="en-US" dirty="0" err="1" smtClean="0"/>
              <a:t>zadaću</a:t>
            </a:r>
            <a:r>
              <a:rPr lang="en-US" dirty="0" smtClean="0"/>
              <a:t> </a:t>
            </a:r>
            <a:r>
              <a:rPr lang="en-US" dirty="0" err="1" smtClean="0"/>
              <a:t>da</a:t>
            </a:r>
            <a:r>
              <a:rPr lang="en-US" dirty="0" smtClean="0"/>
              <a:t> </a:t>
            </a:r>
            <a:r>
              <a:rPr lang="en-US" dirty="0" err="1" smtClean="0"/>
              <a:t>praktični</a:t>
            </a:r>
            <a:r>
              <a:rPr lang="en-US" dirty="0" smtClean="0"/>
              <a:t> </a:t>
            </a:r>
            <a:r>
              <a:rPr lang="en-US" dirty="0" err="1" smtClean="0"/>
              <a:t>interes</a:t>
            </a:r>
            <a:r>
              <a:rPr lang="en-US" dirty="0" smtClean="0"/>
              <a:t> </a:t>
            </a:r>
            <a:r>
              <a:rPr lang="en-US" dirty="0" err="1" smtClean="0"/>
              <a:t>logike</a:t>
            </a:r>
            <a:r>
              <a:rPr lang="en-US" dirty="0" smtClean="0"/>
              <a:t> </a:t>
            </a:r>
            <a:r>
              <a:rPr lang="en-US" dirty="0" err="1" smtClean="0"/>
              <a:t>dovede</a:t>
            </a:r>
            <a:r>
              <a:rPr lang="en-US" dirty="0" smtClean="0"/>
              <a:t> do </a:t>
            </a:r>
            <a:r>
              <a:rPr lang="en-US" dirty="0" err="1" smtClean="0"/>
              <a:t>njenog</a:t>
            </a:r>
            <a:r>
              <a:rPr lang="en-US" dirty="0" smtClean="0"/>
              <a:t> </a:t>
            </a:r>
            <a:r>
              <a:rPr lang="en-US" dirty="0" err="1" smtClean="0"/>
              <a:t>cilja</a:t>
            </a:r>
            <a:r>
              <a:rPr lang="en-US" dirty="0" smtClean="0"/>
              <a:t>. </a:t>
            </a:r>
            <a:r>
              <a:rPr lang="en-US" dirty="0" err="1" smtClean="0"/>
              <a:t>Nauka</a:t>
            </a:r>
            <a:r>
              <a:rPr lang="en-US" dirty="0" smtClean="0"/>
              <a:t> je </a:t>
            </a:r>
            <a:r>
              <a:rPr lang="en-US" dirty="0" err="1" smtClean="0"/>
              <a:t>usmjerena</a:t>
            </a:r>
            <a:r>
              <a:rPr lang="en-US" dirty="0" smtClean="0"/>
              <a:t> </a:t>
            </a:r>
            <a:r>
              <a:rPr lang="en-US" dirty="0" err="1" smtClean="0"/>
              <a:t>samo</a:t>
            </a:r>
            <a:r>
              <a:rPr lang="en-US" dirty="0" smtClean="0"/>
              <a:t> </a:t>
            </a:r>
            <a:r>
              <a:rPr lang="en-US" dirty="0" err="1" smtClean="0"/>
              <a:t>na</a:t>
            </a:r>
            <a:r>
              <a:rPr lang="en-US" dirty="0" smtClean="0"/>
              <a:t> </a:t>
            </a:r>
            <a:r>
              <a:rPr lang="en-US" dirty="0" err="1" smtClean="0"/>
              <a:t>metodu</a:t>
            </a:r>
            <a:r>
              <a:rPr lang="en-US" dirty="0" smtClean="0"/>
              <a:t> </a:t>
            </a:r>
            <a:r>
              <a:rPr lang="en-US" dirty="0" err="1" smtClean="0"/>
              <a:t>saznanja</a:t>
            </a:r>
            <a:r>
              <a:rPr lang="en-US" dirty="0" smtClean="0"/>
              <a:t> </a:t>
            </a:r>
            <a:r>
              <a:rPr lang="en-US" dirty="0" err="1" smtClean="0"/>
              <a:t>čistog</a:t>
            </a:r>
            <a:r>
              <a:rPr lang="en-US" dirty="0" smtClean="0"/>
              <a:t> </a:t>
            </a:r>
            <a:r>
              <a:rPr lang="en-US" dirty="0" err="1" smtClean="0"/>
              <a:t>uma</a:t>
            </a:r>
            <a:r>
              <a:rPr lang="en-US" dirty="0" smtClean="0"/>
              <a:t> </a:t>
            </a:r>
            <a:r>
              <a:rPr lang="en-US" dirty="0" err="1" smtClean="0"/>
              <a:t>i</a:t>
            </a:r>
            <a:r>
              <a:rPr lang="en-US" dirty="0" smtClean="0"/>
              <a:t> </a:t>
            </a:r>
            <a:r>
              <a:rPr lang="en-US" dirty="0" err="1" smtClean="0"/>
              <a:t>ima</a:t>
            </a:r>
            <a:r>
              <a:rPr lang="en-US" dirty="0" smtClean="0"/>
              <a:t> </a:t>
            </a:r>
            <a:r>
              <a:rPr lang="en-US" dirty="0" err="1" smtClean="0"/>
              <a:t>četiri</a:t>
            </a:r>
            <a:r>
              <a:rPr lang="en-US" dirty="0" smtClean="0"/>
              <a:t> </a:t>
            </a:r>
            <a:r>
              <a:rPr lang="en-US" dirty="0" err="1" smtClean="0"/>
              <a:t>dijela</a:t>
            </a:r>
            <a:r>
              <a:rPr lang="en-US" dirty="0" smtClean="0"/>
              <a:t>.</a:t>
            </a:r>
            <a:endParaRPr lang="sr-Latn-BA" dirty="0" smtClean="0"/>
          </a:p>
          <a:p>
            <a:endParaRPr lang="sr-Latn-BA" dirty="0"/>
          </a:p>
        </p:txBody>
      </p:sp>
      <p:sp>
        <p:nvSpPr>
          <p:cNvPr id="3" name="Title 2"/>
          <p:cNvSpPr>
            <a:spLocks noGrp="1"/>
          </p:cNvSpPr>
          <p:nvPr>
            <p:ph type="title"/>
          </p:nvPr>
        </p:nvSpPr>
        <p:spPr/>
        <p:txBody>
          <a:bodyPr>
            <a:normAutofit fontScale="90000"/>
          </a:bodyPr>
          <a:lstStyle/>
          <a:p>
            <a:r>
              <a:rPr lang="sr-Latn-BA" dirty="0" smtClean="0"/>
              <a:t>Transcendentalna teorija o metodi- drugi dio Kritike čistog uma</a:t>
            </a:r>
            <a:endParaRPr lang="sr-Latn-BA" dirty="0"/>
          </a:p>
        </p:txBody>
      </p:sp>
      <p:pic>
        <p:nvPicPr>
          <p:cNvPr id="4" name="Picture 3" descr="C:\Documents and Settings\HAL2000\Desktop\Kant-1dio kritike.tif"/>
          <p:cNvPicPr>
            <a:picLocks noChangeAspect="1" noChangeArrowheads="1"/>
          </p:cNvPicPr>
          <p:nvPr/>
        </p:nvPicPr>
        <p:blipFill>
          <a:blip r:embed="rId2"/>
          <a:srcRect/>
          <a:stretch>
            <a:fillRect/>
          </a:stretch>
        </p:blipFill>
        <p:spPr bwMode="auto">
          <a:xfrm>
            <a:off x="357188" y="3429000"/>
            <a:ext cx="8539162" cy="292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2285992"/>
            <a:ext cx="7786742" cy="4000528"/>
          </a:xfrm>
        </p:spPr>
        <p:txBody>
          <a:bodyPr/>
          <a:lstStyle/>
          <a:p>
            <a:r>
              <a:rPr lang="sr-Latn-BA" sz="2400" dirty="0" smtClean="0"/>
              <a:t>U</a:t>
            </a:r>
            <a:r>
              <a:rPr lang="en-US" sz="2400" dirty="0" smtClean="0"/>
              <a:t> </a:t>
            </a:r>
            <a:r>
              <a:rPr lang="en-US" sz="2400" dirty="0" err="1" smtClean="0"/>
              <a:t>prvom</a:t>
            </a:r>
            <a:r>
              <a:rPr lang="en-US" sz="2400" dirty="0" smtClean="0"/>
              <a:t> </a:t>
            </a:r>
            <a:r>
              <a:rPr lang="en-US" sz="2400" dirty="0" err="1" smtClean="0"/>
              <a:t>dijelu</a:t>
            </a:r>
            <a:r>
              <a:rPr lang="en-US" sz="2400" dirty="0" smtClean="0"/>
              <a:t> '</a:t>
            </a:r>
            <a:r>
              <a:rPr lang="en-US" sz="2400" dirty="0" err="1" smtClean="0"/>
              <a:t>Transcendentalna</a:t>
            </a:r>
            <a:r>
              <a:rPr lang="en-US" sz="2400" dirty="0" smtClean="0"/>
              <a:t> </a:t>
            </a:r>
            <a:r>
              <a:rPr lang="en-US" sz="2400" dirty="0" err="1" smtClean="0"/>
              <a:t>teorija</a:t>
            </a:r>
            <a:r>
              <a:rPr lang="en-US" sz="2400" dirty="0" smtClean="0"/>
              <a:t> o </a:t>
            </a:r>
            <a:r>
              <a:rPr lang="en-US" sz="2400" dirty="0" err="1" smtClean="0"/>
              <a:t>metodi</a:t>
            </a:r>
            <a:r>
              <a:rPr lang="en-US" sz="2400" dirty="0" smtClean="0"/>
              <a:t> ‘</a:t>
            </a:r>
            <a:r>
              <a:rPr lang="sr-Latn-BA" sz="2400" dirty="0" smtClean="0"/>
              <a:t> je ‘</a:t>
            </a:r>
            <a:r>
              <a:rPr lang="sr-Latn-BA" sz="2400" i="1" dirty="0" smtClean="0"/>
              <a:t>D</a:t>
            </a:r>
            <a:r>
              <a:rPr lang="en-US" sz="2400" i="1" dirty="0" err="1" smtClean="0"/>
              <a:t>isciplina</a:t>
            </a:r>
            <a:r>
              <a:rPr lang="en-US" sz="2400" i="1" dirty="0" smtClean="0"/>
              <a:t> </a:t>
            </a:r>
            <a:r>
              <a:rPr lang="en-US" sz="2400" i="1" dirty="0" err="1" smtClean="0"/>
              <a:t>čistog</a:t>
            </a:r>
            <a:r>
              <a:rPr lang="en-US" sz="2400" i="1" dirty="0" smtClean="0"/>
              <a:t> </a:t>
            </a:r>
            <a:r>
              <a:rPr lang="en-US" sz="2400" i="1" dirty="0" err="1" smtClean="0"/>
              <a:t>uma</a:t>
            </a:r>
            <a:r>
              <a:rPr lang="en-US" sz="2400" i="1" dirty="0" smtClean="0"/>
              <a:t>‘</a:t>
            </a:r>
            <a:r>
              <a:rPr lang="sr-Latn-BA" sz="2400" i="1" dirty="0" smtClean="0"/>
              <a:t>.</a:t>
            </a:r>
            <a:r>
              <a:rPr lang="en-US" sz="2400" i="1" dirty="0" smtClean="0"/>
              <a:t>  </a:t>
            </a:r>
            <a:r>
              <a:rPr lang="sr-Latn-BA" sz="2400" dirty="0" smtClean="0"/>
              <a:t>Č</a:t>
            </a:r>
            <a:r>
              <a:rPr lang="en-US" sz="2400" dirty="0" err="1" smtClean="0"/>
              <a:t>isti</a:t>
            </a:r>
            <a:r>
              <a:rPr lang="en-US" sz="2400" dirty="0" smtClean="0"/>
              <a:t> um </a:t>
            </a:r>
            <a:r>
              <a:rPr lang="en-US" sz="2400" dirty="0" err="1" smtClean="0"/>
              <a:t>mora</a:t>
            </a:r>
            <a:r>
              <a:rPr lang="en-US" sz="2400" dirty="0" smtClean="0"/>
              <a:t> </a:t>
            </a:r>
            <a:r>
              <a:rPr lang="en-US" sz="2400" dirty="0" err="1" smtClean="0"/>
              <a:t>biti</a:t>
            </a:r>
            <a:r>
              <a:rPr lang="en-US" sz="2400" dirty="0" smtClean="0"/>
              <a:t> </a:t>
            </a:r>
            <a:r>
              <a:rPr lang="en-US" sz="2400" dirty="0" err="1" smtClean="0"/>
              <a:t>disciplinovan</a:t>
            </a:r>
            <a:r>
              <a:rPr lang="en-US" sz="2400" dirty="0" smtClean="0"/>
              <a:t> u </a:t>
            </a:r>
            <a:r>
              <a:rPr lang="en-US" sz="2400" dirty="0" err="1" smtClean="0"/>
              <a:t>svojim</a:t>
            </a:r>
            <a:r>
              <a:rPr lang="en-US" sz="2400" dirty="0" smtClean="0"/>
              <a:t> </a:t>
            </a:r>
            <a:r>
              <a:rPr lang="en-US" sz="2400" dirty="0" err="1" smtClean="0"/>
              <a:t>hipotezama</a:t>
            </a:r>
            <a:r>
              <a:rPr lang="en-US" sz="2400" dirty="0" smtClean="0"/>
              <a:t>. </a:t>
            </a:r>
            <a:r>
              <a:rPr lang="en-US" sz="2400" dirty="0" err="1" smtClean="0"/>
              <a:t>Dokazivanje</a:t>
            </a:r>
            <a:r>
              <a:rPr lang="en-US" sz="2400" dirty="0" smtClean="0"/>
              <a:t> se </a:t>
            </a:r>
            <a:r>
              <a:rPr lang="en-US" sz="2400" dirty="0" err="1" smtClean="0"/>
              <a:t>izvodi</a:t>
            </a:r>
            <a:r>
              <a:rPr lang="en-US" sz="2400" dirty="0" smtClean="0"/>
              <a:t> </a:t>
            </a:r>
            <a:r>
              <a:rPr lang="en-US" sz="2400" dirty="0" err="1" smtClean="0"/>
              <a:t>pomoću</a:t>
            </a:r>
            <a:r>
              <a:rPr lang="en-US" sz="2400" dirty="0" smtClean="0"/>
              <a:t> </a:t>
            </a:r>
            <a:r>
              <a:rPr lang="en-US" sz="2400" dirty="0" err="1" smtClean="0"/>
              <a:t>principa</a:t>
            </a:r>
            <a:r>
              <a:rPr lang="en-US" sz="2400" dirty="0" smtClean="0"/>
              <a:t> </a:t>
            </a:r>
            <a:r>
              <a:rPr lang="en-US" sz="2400" dirty="0" err="1" smtClean="0"/>
              <a:t>mogućnosti</a:t>
            </a:r>
            <a:r>
              <a:rPr lang="en-US" sz="2400" dirty="0" smtClean="0"/>
              <a:t>, a ne </a:t>
            </a:r>
            <a:r>
              <a:rPr lang="en-US" sz="2400" dirty="0" err="1" smtClean="0"/>
              <a:t>direktno</a:t>
            </a:r>
            <a:r>
              <a:rPr lang="en-US" sz="2400" dirty="0" smtClean="0"/>
              <a:t> </a:t>
            </a:r>
            <a:r>
              <a:rPr lang="en-US" sz="2400" dirty="0" err="1" smtClean="0"/>
              <a:t>na</a:t>
            </a:r>
            <a:r>
              <a:rPr lang="en-US" sz="2400" dirty="0" smtClean="0"/>
              <a:t> </a:t>
            </a:r>
            <a:r>
              <a:rPr lang="en-US" sz="2400" dirty="0" err="1" smtClean="0"/>
              <a:t>traženi</a:t>
            </a:r>
            <a:r>
              <a:rPr lang="en-US" sz="2400" dirty="0" smtClean="0"/>
              <a:t> </a:t>
            </a:r>
            <a:r>
              <a:rPr lang="en-US" sz="2400" dirty="0" err="1" smtClean="0"/>
              <a:t>predikat</a:t>
            </a:r>
            <a:r>
              <a:rPr lang="en-US" sz="2400" dirty="0" smtClean="0"/>
              <a:t>.</a:t>
            </a:r>
            <a:endParaRPr lang="sr-Latn-BA" sz="2400" dirty="0" smtClean="0"/>
          </a:p>
          <a:p>
            <a:r>
              <a:rPr lang="en-US" sz="2400" dirty="0" smtClean="0"/>
              <a:t> U </a:t>
            </a:r>
            <a:r>
              <a:rPr lang="en-US" sz="2400" dirty="0" err="1" smtClean="0"/>
              <a:t>drugom</a:t>
            </a:r>
            <a:r>
              <a:rPr lang="en-US" sz="2400" dirty="0" smtClean="0"/>
              <a:t> </a:t>
            </a:r>
            <a:r>
              <a:rPr lang="en-US" sz="2400" dirty="0" err="1" smtClean="0"/>
              <a:t>dijelu</a:t>
            </a:r>
            <a:r>
              <a:rPr lang="en-US" sz="2400" dirty="0" smtClean="0"/>
              <a:t> </a:t>
            </a:r>
            <a:r>
              <a:rPr lang="en-US" sz="2400" dirty="0" err="1" smtClean="0"/>
              <a:t>nauke</a:t>
            </a:r>
            <a:r>
              <a:rPr lang="en-US" sz="2400" dirty="0" smtClean="0"/>
              <a:t> o </a:t>
            </a:r>
            <a:r>
              <a:rPr lang="en-US" sz="2400" dirty="0" err="1" smtClean="0"/>
              <a:t>metodi</a:t>
            </a:r>
            <a:r>
              <a:rPr lang="en-US" sz="2400" dirty="0" smtClean="0"/>
              <a:t> Kant </a:t>
            </a:r>
            <a:r>
              <a:rPr lang="en-US" sz="2400" dirty="0" err="1" smtClean="0"/>
              <a:t>govori</a:t>
            </a:r>
            <a:r>
              <a:rPr lang="en-US" sz="2400" dirty="0" smtClean="0"/>
              <a:t> o </a:t>
            </a:r>
            <a:r>
              <a:rPr lang="sr-Latn-BA" sz="2400" i="1" dirty="0" smtClean="0"/>
              <a:t>K</a:t>
            </a:r>
            <a:r>
              <a:rPr lang="en-US" sz="2400" i="1" dirty="0" err="1" smtClean="0"/>
              <a:t>anonu</a:t>
            </a:r>
            <a:r>
              <a:rPr lang="en-US" sz="2400" i="1" dirty="0" smtClean="0"/>
              <a:t> </a:t>
            </a:r>
            <a:r>
              <a:rPr lang="en-US" sz="2400" i="1" dirty="0" err="1" smtClean="0"/>
              <a:t>čistog</a:t>
            </a:r>
            <a:r>
              <a:rPr lang="en-US" sz="2400" i="1" dirty="0" smtClean="0"/>
              <a:t> </a:t>
            </a:r>
            <a:r>
              <a:rPr lang="en-US" sz="2400" i="1" dirty="0" err="1" smtClean="0"/>
              <a:t>uma</a:t>
            </a:r>
            <a:r>
              <a:rPr lang="en-US" sz="2400" dirty="0" smtClean="0"/>
              <a:t> </a:t>
            </a:r>
            <a:r>
              <a:rPr lang="en-US" sz="2400" dirty="0" err="1" smtClean="0"/>
              <a:t>tj</a:t>
            </a:r>
            <a:r>
              <a:rPr lang="en-US" sz="2400" dirty="0" smtClean="0"/>
              <a:t>. o </a:t>
            </a:r>
            <a:r>
              <a:rPr lang="en-US" sz="2400" dirty="0" err="1" smtClean="0"/>
              <a:t>skupu</a:t>
            </a:r>
            <a:r>
              <a:rPr lang="en-US" sz="2400" dirty="0" smtClean="0"/>
              <a:t> </a:t>
            </a:r>
            <a:r>
              <a:rPr lang="en-US" sz="2400" dirty="0" err="1" smtClean="0"/>
              <a:t>apriornih</a:t>
            </a:r>
            <a:r>
              <a:rPr lang="en-US" sz="2400" dirty="0" smtClean="0"/>
              <a:t> </a:t>
            </a:r>
            <a:r>
              <a:rPr lang="en-US" sz="2400" dirty="0" err="1" smtClean="0"/>
              <a:t>principa</a:t>
            </a:r>
            <a:r>
              <a:rPr lang="en-US" sz="2400" dirty="0" smtClean="0"/>
              <a:t> </a:t>
            </a:r>
            <a:r>
              <a:rPr lang="en-US" sz="2400" dirty="0" err="1" smtClean="0"/>
              <a:t>za</a:t>
            </a:r>
            <a:r>
              <a:rPr lang="en-US" sz="2400" dirty="0" smtClean="0"/>
              <a:t> </a:t>
            </a:r>
            <a:r>
              <a:rPr lang="en-US" sz="2400" dirty="0" err="1" smtClean="0"/>
              <a:t>pravilnu</a:t>
            </a:r>
            <a:r>
              <a:rPr lang="en-US" sz="2400" dirty="0" smtClean="0"/>
              <a:t> </a:t>
            </a:r>
            <a:r>
              <a:rPr lang="en-US" sz="2400" dirty="0" err="1" smtClean="0"/>
              <a:t>primjenu</a:t>
            </a:r>
            <a:r>
              <a:rPr lang="en-US" sz="2400" dirty="0" smtClean="0"/>
              <a:t> </a:t>
            </a:r>
            <a:r>
              <a:rPr lang="en-US" sz="2400" dirty="0" err="1" smtClean="0"/>
              <a:t>određenih</a:t>
            </a:r>
            <a:r>
              <a:rPr lang="en-US" sz="2400" dirty="0" smtClean="0"/>
              <a:t> </a:t>
            </a:r>
            <a:r>
              <a:rPr lang="en-US" sz="2400" dirty="0" err="1" smtClean="0"/>
              <a:t>moći</a:t>
            </a:r>
            <a:r>
              <a:rPr lang="en-US" sz="2400" dirty="0" smtClean="0"/>
              <a:t> </a:t>
            </a:r>
            <a:r>
              <a:rPr lang="en-US" sz="2400" dirty="0" err="1" smtClean="0"/>
              <a:t>saznanja</a:t>
            </a:r>
            <a:r>
              <a:rPr lang="en-US" sz="2400" dirty="0" smtClean="0"/>
              <a:t>. </a:t>
            </a:r>
            <a:r>
              <a:rPr lang="en-US" sz="2400" dirty="0" err="1" smtClean="0"/>
              <a:t>Ovdje</a:t>
            </a:r>
            <a:r>
              <a:rPr lang="en-US" sz="2400" dirty="0" smtClean="0"/>
              <a:t> Kant </a:t>
            </a:r>
            <a:r>
              <a:rPr lang="en-US" sz="2400" dirty="0" err="1" smtClean="0"/>
              <a:t>suprotstavlja</a:t>
            </a:r>
            <a:r>
              <a:rPr lang="en-US" sz="2400" dirty="0" smtClean="0"/>
              <a:t> tri </a:t>
            </a:r>
            <a:r>
              <a:rPr lang="en-US" sz="2400" dirty="0" err="1" smtClean="0"/>
              <a:t>sudbonosna</a:t>
            </a:r>
            <a:r>
              <a:rPr lang="en-US" sz="2400" dirty="0" smtClean="0"/>
              <a:t> </a:t>
            </a:r>
            <a:r>
              <a:rPr lang="en-US" sz="2400" dirty="0" err="1" smtClean="0"/>
              <a:t>pitanja</a:t>
            </a:r>
            <a:r>
              <a:rPr lang="en-US" sz="2400" dirty="0" smtClean="0"/>
              <a:t>: </a:t>
            </a:r>
            <a:r>
              <a:rPr lang="en-US" sz="2400" dirty="0" err="1" smtClean="0"/>
              <a:t>Šta</a:t>
            </a:r>
            <a:r>
              <a:rPr lang="en-US" sz="2400" dirty="0" smtClean="0"/>
              <a:t> </a:t>
            </a:r>
            <a:r>
              <a:rPr lang="en-US" sz="2400" dirty="0" err="1" smtClean="0"/>
              <a:t>mogu</a:t>
            </a:r>
            <a:r>
              <a:rPr lang="en-US" sz="2400" dirty="0" smtClean="0"/>
              <a:t> </a:t>
            </a:r>
            <a:r>
              <a:rPr lang="en-US" sz="2400" dirty="0" err="1" smtClean="0"/>
              <a:t>znati</a:t>
            </a:r>
            <a:r>
              <a:rPr lang="en-US" sz="2400" dirty="0" smtClean="0"/>
              <a:t>? </a:t>
            </a:r>
            <a:r>
              <a:rPr lang="en-US" sz="2400" dirty="0" err="1" smtClean="0"/>
              <a:t>Šta</a:t>
            </a:r>
            <a:r>
              <a:rPr lang="en-US" sz="2400" dirty="0" smtClean="0"/>
              <a:t> </a:t>
            </a:r>
            <a:r>
              <a:rPr lang="en-US" sz="2400" dirty="0" err="1" smtClean="0"/>
              <a:t>treba</a:t>
            </a:r>
            <a:r>
              <a:rPr lang="en-US" sz="2400" dirty="0" smtClean="0"/>
              <a:t> </a:t>
            </a:r>
            <a:r>
              <a:rPr lang="en-US" sz="2400" dirty="0" err="1" smtClean="0"/>
              <a:t>da</a:t>
            </a:r>
            <a:r>
              <a:rPr lang="en-US" sz="2400" dirty="0" smtClean="0"/>
              <a:t> </a:t>
            </a:r>
            <a:r>
              <a:rPr lang="en-US" sz="2400" dirty="0" err="1" smtClean="0"/>
              <a:t>činim</a:t>
            </a:r>
            <a:r>
              <a:rPr lang="en-US" sz="2400" dirty="0" smtClean="0"/>
              <a:t>? </a:t>
            </a:r>
            <a:r>
              <a:rPr lang="en-US" sz="2400" dirty="0" err="1" smtClean="0"/>
              <a:t>Čemu</a:t>
            </a:r>
            <a:r>
              <a:rPr lang="en-US" sz="2400" dirty="0" smtClean="0"/>
              <a:t> </a:t>
            </a:r>
            <a:r>
              <a:rPr lang="en-US" sz="2400" dirty="0" err="1" smtClean="0"/>
              <a:t>smijem</a:t>
            </a:r>
            <a:r>
              <a:rPr lang="en-US" sz="2400" dirty="0" smtClean="0"/>
              <a:t> </a:t>
            </a:r>
            <a:r>
              <a:rPr lang="en-US" sz="2400" dirty="0" err="1" smtClean="0"/>
              <a:t>da</a:t>
            </a:r>
            <a:r>
              <a:rPr lang="en-US" sz="2400" dirty="0" smtClean="0"/>
              <a:t> se </a:t>
            </a:r>
            <a:r>
              <a:rPr lang="en-US" sz="2400" dirty="0" err="1" smtClean="0"/>
              <a:t>nadam</a:t>
            </a:r>
            <a:r>
              <a:rPr lang="en-US" sz="2400" dirty="0" smtClean="0"/>
              <a:t>? </a:t>
            </a:r>
            <a:endParaRPr lang="sr-Latn-BA" sz="2400" dirty="0" smtClean="0"/>
          </a:p>
          <a:p>
            <a:endParaRPr lang="sr-Latn-BA" dirty="0"/>
          </a:p>
        </p:txBody>
      </p:sp>
      <p:sp>
        <p:nvSpPr>
          <p:cNvPr id="3" name="Title 2"/>
          <p:cNvSpPr>
            <a:spLocks noGrp="1"/>
          </p:cNvSpPr>
          <p:nvPr>
            <p:ph type="title"/>
          </p:nvPr>
        </p:nvSpPr>
        <p:spPr/>
        <p:txBody>
          <a:bodyPr>
            <a:normAutofit fontScale="90000"/>
          </a:bodyPr>
          <a:lstStyle/>
          <a:p>
            <a:r>
              <a:rPr lang="sr-Latn-BA" sz="4000" dirty="0" smtClean="0"/>
              <a:t>Disciplina čistog uma i Kanon čistog uma</a:t>
            </a:r>
            <a:endParaRPr lang="sr-Latn-BA" sz="4000" dirty="0"/>
          </a:p>
        </p:txBody>
      </p:sp>
      <p:pic>
        <p:nvPicPr>
          <p:cNvPr id="4" name="Picture 3" descr="C:\Documents and Settings\HAL2000\Desktop\Kant-1dio kritike.tif"/>
          <p:cNvPicPr>
            <a:picLocks noChangeAspect="1" noChangeArrowheads="1"/>
          </p:cNvPicPr>
          <p:nvPr/>
        </p:nvPicPr>
        <p:blipFill>
          <a:blip r:embed="rId2"/>
          <a:srcRect/>
          <a:stretch>
            <a:fillRect/>
          </a:stretch>
        </p:blipFill>
        <p:spPr bwMode="auto">
          <a:xfrm>
            <a:off x="2000232" y="857232"/>
            <a:ext cx="4000528" cy="1428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i="1" dirty="0" err="1" smtClean="0"/>
              <a:t>Arhitektonika</a:t>
            </a:r>
            <a:r>
              <a:rPr lang="en-US" sz="2000" i="1" dirty="0" smtClean="0"/>
              <a:t> </a:t>
            </a:r>
            <a:r>
              <a:rPr lang="en-US" sz="2000" dirty="0" err="1" smtClean="0"/>
              <a:t>čistog</a:t>
            </a:r>
            <a:r>
              <a:rPr lang="en-US" sz="2000" dirty="0" smtClean="0"/>
              <a:t> </a:t>
            </a:r>
            <a:r>
              <a:rPr lang="en-US" sz="2000" dirty="0" err="1" smtClean="0"/>
              <a:t>uma</a:t>
            </a:r>
            <a:r>
              <a:rPr lang="en-US" sz="2000" dirty="0" smtClean="0"/>
              <a:t> </a:t>
            </a:r>
            <a:r>
              <a:rPr lang="en-US" sz="2000" dirty="0" err="1" smtClean="0"/>
              <a:t>čini</a:t>
            </a:r>
            <a:r>
              <a:rPr lang="en-US" sz="2000" dirty="0" smtClean="0"/>
              <a:t> </a:t>
            </a:r>
            <a:r>
              <a:rPr lang="en-US" sz="2000" dirty="0" err="1" smtClean="0"/>
              <a:t>treći</a:t>
            </a:r>
            <a:r>
              <a:rPr lang="en-US" sz="2000" dirty="0" smtClean="0"/>
              <a:t> </a:t>
            </a:r>
            <a:r>
              <a:rPr lang="en-US" sz="2000" dirty="0" err="1" smtClean="0"/>
              <a:t>dio</a:t>
            </a:r>
            <a:r>
              <a:rPr lang="en-US" sz="2000" dirty="0" smtClean="0"/>
              <a:t> </a:t>
            </a:r>
            <a:r>
              <a:rPr lang="en-US" sz="2000" dirty="0" err="1" smtClean="0"/>
              <a:t>nauke</a:t>
            </a:r>
            <a:r>
              <a:rPr lang="en-US" sz="2000" dirty="0" smtClean="0"/>
              <a:t> o </a:t>
            </a:r>
            <a:r>
              <a:rPr lang="en-US" sz="2000" dirty="0" err="1" smtClean="0"/>
              <a:t>metodi</a:t>
            </a:r>
            <a:r>
              <a:rPr lang="en-US" sz="2000" dirty="0" smtClean="0"/>
              <a:t>. </a:t>
            </a:r>
            <a:r>
              <a:rPr lang="en-US" sz="2000" dirty="0" err="1" smtClean="0"/>
              <a:t>Sve</a:t>
            </a:r>
            <a:r>
              <a:rPr lang="en-US" sz="2000" dirty="0" smtClean="0"/>
              <a:t> se </a:t>
            </a:r>
            <a:r>
              <a:rPr lang="en-US" sz="2000" dirty="0" err="1" smtClean="0"/>
              <a:t>saznanje</a:t>
            </a:r>
            <a:r>
              <a:rPr lang="en-US" sz="2000" dirty="0" smtClean="0"/>
              <a:t> </a:t>
            </a:r>
            <a:r>
              <a:rPr lang="en-US" sz="2000" dirty="0" err="1" smtClean="0"/>
              <a:t>dijeli</a:t>
            </a:r>
            <a:r>
              <a:rPr lang="en-US" sz="2000" dirty="0" smtClean="0"/>
              <a:t> </a:t>
            </a:r>
            <a:r>
              <a:rPr lang="en-US" sz="2000" dirty="0" err="1" smtClean="0"/>
              <a:t>na</a:t>
            </a:r>
            <a:r>
              <a:rPr lang="en-US" sz="2000" dirty="0" smtClean="0"/>
              <a:t> </a:t>
            </a:r>
            <a:r>
              <a:rPr lang="en-US" sz="2000" dirty="0" err="1" smtClean="0"/>
              <a:t>istorijsko</a:t>
            </a:r>
            <a:r>
              <a:rPr lang="en-US" sz="2000" dirty="0" smtClean="0"/>
              <a:t> </a:t>
            </a:r>
            <a:r>
              <a:rPr lang="en-US" sz="2000" dirty="0" err="1" smtClean="0"/>
              <a:t>i</a:t>
            </a:r>
            <a:r>
              <a:rPr lang="en-US" sz="2000" dirty="0" smtClean="0"/>
              <a:t> </a:t>
            </a:r>
            <a:r>
              <a:rPr lang="en-US" sz="2000" dirty="0" err="1" smtClean="0"/>
              <a:t>racionalno</a:t>
            </a:r>
            <a:r>
              <a:rPr lang="en-US" sz="2000" dirty="0" smtClean="0"/>
              <a:t>,</a:t>
            </a:r>
            <a:r>
              <a:rPr lang="sr-Latn-BA" sz="2000" dirty="0" smtClean="0"/>
              <a:t> </a:t>
            </a:r>
            <a:r>
              <a:rPr lang="en-US" sz="2000" dirty="0" err="1" smtClean="0"/>
              <a:t>tj</a:t>
            </a:r>
            <a:r>
              <a:rPr lang="en-US" sz="2000" dirty="0" smtClean="0"/>
              <a:t>. </a:t>
            </a:r>
            <a:r>
              <a:rPr lang="en-US" sz="2000" dirty="0" err="1" smtClean="0"/>
              <a:t>na</a:t>
            </a:r>
            <a:r>
              <a:rPr lang="en-US" sz="2000" dirty="0" smtClean="0"/>
              <a:t> </a:t>
            </a:r>
            <a:r>
              <a:rPr lang="en-US" sz="2000" dirty="0" err="1" smtClean="0"/>
              <a:t>saznanje</a:t>
            </a:r>
            <a:r>
              <a:rPr lang="en-US" sz="2000" dirty="0" smtClean="0"/>
              <a:t> </a:t>
            </a:r>
            <a:r>
              <a:rPr lang="en-US" sz="2000" dirty="0" err="1" smtClean="0"/>
              <a:t>datih</a:t>
            </a:r>
            <a:r>
              <a:rPr lang="en-US" sz="2000" dirty="0" smtClean="0"/>
              <a:t> </a:t>
            </a:r>
            <a:r>
              <a:rPr lang="en-US" sz="2000" dirty="0" err="1" smtClean="0"/>
              <a:t>činjenica</a:t>
            </a:r>
            <a:r>
              <a:rPr lang="en-US" sz="2000" dirty="0" smtClean="0"/>
              <a:t> </a:t>
            </a:r>
            <a:r>
              <a:rPr lang="en-US" sz="2000" dirty="0" err="1" smtClean="0"/>
              <a:t>i</a:t>
            </a:r>
            <a:r>
              <a:rPr lang="en-US" sz="2000" dirty="0" smtClean="0"/>
              <a:t> </a:t>
            </a:r>
            <a:r>
              <a:rPr lang="en-US" sz="2000" dirty="0" err="1" smtClean="0"/>
              <a:t>saznanje</a:t>
            </a:r>
            <a:r>
              <a:rPr lang="en-US" sz="2000" dirty="0" smtClean="0"/>
              <a:t> </a:t>
            </a:r>
            <a:r>
              <a:rPr lang="en-US" sz="2000" dirty="0" err="1" smtClean="0"/>
              <a:t>osnovnih</a:t>
            </a:r>
            <a:r>
              <a:rPr lang="en-US" sz="2000" dirty="0" smtClean="0"/>
              <a:t> </a:t>
            </a:r>
            <a:r>
              <a:rPr lang="en-US" sz="2000" dirty="0" err="1" smtClean="0"/>
              <a:t>principa</a:t>
            </a:r>
            <a:r>
              <a:rPr lang="en-US" sz="2000" dirty="0" smtClean="0"/>
              <a:t>. </a:t>
            </a:r>
            <a:r>
              <a:rPr lang="en-US" sz="2000" dirty="0" err="1" smtClean="0"/>
              <a:t>Racionalno</a:t>
            </a:r>
            <a:r>
              <a:rPr lang="en-US" sz="2000" dirty="0" smtClean="0"/>
              <a:t> </a:t>
            </a:r>
            <a:r>
              <a:rPr lang="en-US" sz="2000" dirty="0" err="1" smtClean="0"/>
              <a:t>saznanje</a:t>
            </a:r>
            <a:r>
              <a:rPr lang="en-US" sz="2000" dirty="0" smtClean="0"/>
              <a:t> </a:t>
            </a:r>
            <a:r>
              <a:rPr lang="en-US" sz="2000" dirty="0" err="1" smtClean="0"/>
              <a:t>iz</a:t>
            </a:r>
            <a:r>
              <a:rPr lang="en-US" sz="2000" dirty="0" smtClean="0"/>
              <a:t> </a:t>
            </a:r>
            <a:r>
              <a:rPr lang="en-US" sz="2000" dirty="0" err="1" smtClean="0"/>
              <a:t>pojmova</a:t>
            </a:r>
            <a:r>
              <a:rPr lang="en-US" sz="2000" dirty="0" smtClean="0"/>
              <a:t> je </a:t>
            </a:r>
            <a:r>
              <a:rPr lang="sr-Latn-BA" sz="2000" dirty="0" smtClean="0"/>
              <a:t>(</a:t>
            </a:r>
            <a:r>
              <a:rPr lang="en-US" sz="2000" dirty="0" err="1" smtClean="0"/>
              <a:t>filozofija</a:t>
            </a:r>
            <a:r>
              <a:rPr lang="en-US" sz="2000" dirty="0" smtClean="0"/>
              <a:t>) </a:t>
            </a:r>
            <a:r>
              <a:rPr lang="en-US" sz="2000" dirty="0" err="1" smtClean="0"/>
              <a:t>i</a:t>
            </a:r>
            <a:r>
              <a:rPr lang="en-US" sz="2000" dirty="0" smtClean="0"/>
              <a:t> </a:t>
            </a:r>
            <a:r>
              <a:rPr lang="en-US" sz="2000" dirty="0" err="1" smtClean="0"/>
              <a:t>saznanje</a:t>
            </a:r>
            <a:r>
              <a:rPr lang="en-US" sz="2000" dirty="0" smtClean="0"/>
              <a:t> </a:t>
            </a:r>
            <a:r>
              <a:rPr lang="en-US" sz="2000" dirty="0" err="1" smtClean="0"/>
              <a:t>iz</a:t>
            </a:r>
            <a:r>
              <a:rPr lang="en-US" sz="2000" dirty="0" smtClean="0"/>
              <a:t> </a:t>
            </a:r>
            <a:r>
              <a:rPr lang="en-US" sz="2000" dirty="0" err="1" smtClean="0"/>
              <a:t>konstrukcija</a:t>
            </a:r>
            <a:r>
              <a:rPr lang="en-US" sz="2000" dirty="0" smtClean="0"/>
              <a:t> </a:t>
            </a:r>
            <a:r>
              <a:rPr lang="en-US" sz="2000" dirty="0" err="1" smtClean="0"/>
              <a:t>pojmova</a:t>
            </a:r>
            <a:r>
              <a:rPr lang="en-US" sz="2000" dirty="0" smtClean="0"/>
              <a:t> (</a:t>
            </a:r>
            <a:r>
              <a:rPr lang="en-US" sz="2000" dirty="0" err="1" smtClean="0"/>
              <a:t>matematika</a:t>
            </a:r>
            <a:r>
              <a:rPr lang="en-US" sz="2000" dirty="0" smtClean="0"/>
              <a:t>). </a:t>
            </a:r>
            <a:r>
              <a:rPr lang="en-US" sz="2000" dirty="0" err="1" smtClean="0"/>
              <a:t>Filozofija</a:t>
            </a:r>
            <a:r>
              <a:rPr lang="en-US" sz="2000" dirty="0" smtClean="0"/>
              <a:t> </a:t>
            </a:r>
            <a:r>
              <a:rPr lang="en-US" sz="2000" dirty="0" err="1" smtClean="0"/>
              <a:t>ima</a:t>
            </a:r>
            <a:r>
              <a:rPr lang="en-US" sz="2000" dirty="0" smtClean="0"/>
              <a:t> </a:t>
            </a:r>
            <a:r>
              <a:rPr lang="en-US" sz="2000" dirty="0" err="1" smtClean="0"/>
              <a:t>dva</a:t>
            </a:r>
            <a:r>
              <a:rPr lang="en-US" sz="2000" dirty="0" smtClean="0"/>
              <a:t> </a:t>
            </a:r>
            <a:r>
              <a:rPr lang="en-US" sz="2000" dirty="0" err="1" smtClean="0"/>
              <a:t>predmeta</a:t>
            </a:r>
            <a:r>
              <a:rPr lang="en-US" sz="2000" dirty="0" smtClean="0"/>
              <a:t>: </a:t>
            </a:r>
            <a:r>
              <a:rPr lang="en-US" sz="2000" dirty="0" err="1" smtClean="0"/>
              <a:t>prirodu</a:t>
            </a:r>
            <a:r>
              <a:rPr lang="en-US" sz="2000" dirty="0" smtClean="0"/>
              <a:t> </a:t>
            </a:r>
            <a:r>
              <a:rPr lang="en-US" sz="2000" dirty="0" err="1" smtClean="0"/>
              <a:t>i</a:t>
            </a:r>
            <a:r>
              <a:rPr lang="en-US" sz="2000" dirty="0" smtClean="0"/>
              <a:t> </a:t>
            </a:r>
            <a:r>
              <a:rPr lang="en-US" sz="2000" dirty="0" err="1" smtClean="0"/>
              <a:t>slobodu</a:t>
            </a:r>
            <a:r>
              <a:rPr lang="en-US" sz="2000" dirty="0" smtClean="0"/>
              <a:t> </a:t>
            </a:r>
            <a:r>
              <a:rPr lang="en-US" sz="2000" dirty="0" err="1" smtClean="0"/>
              <a:t>i</a:t>
            </a:r>
            <a:r>
              <a:rPr lang="en-US" sz="2000" dirty="0" smtClean="0"/>
              <a:t> </a:t>
            </a:r>
            <a:r>
              <a:rPr lang="en-US" sz="2000" dirty="0" err="1" smtClean="0"/>
              <a:t>sadrži</a:t>
            </a:r>
            <a:r>
              <a:rPr lang="en-US" sz="2000" dirty="0" smtClean="0"/>
              <a:t> </a:t>
            </a:r>
            <a:r>
              <a:rPr lang="en-US" sz="2000" dirty="0" err="1" smtClean="0"/>
              <a:t>prirodni</a:t>
            </a:r>
            <a:r>
              <a:rPr lang="en-US" sz="2000" dirty="0" smtClean="0"/>
              <a:t> </a:t>
            </a:r>
            <a:r>
              <a:rPr lang="en-US" sz="2000" dirty="0" err="1" smtClean="0"/>
              <a:t>i</a:t>
            </a:r>
            <a:r>
              <a:rPr lang="en-US" sz="2000" dirty="0" smtClean="0"/>
              <a:t> </a:t>
            </a:r>
            <a:r>
              <a:rPr lang="en-US" sz="2000" dirty="0" err="1" smtClean="0"/>
              <a:t>moralni</a:t>
            </a:r>
            <a:r>
              <a:rPr lang="en-US" sz="2000" dirty="0" smtClean="0"/>
              <a:t> </a:t>
            </a:r>
            <a:r>
              <a:rPr lang="en-US" sz="2000" dirty="0" err="1" smtClean="0"/>
              <a:t>zakon</a:t>
            </a:r>
            <a:r>
              <a:rPr lang="en-US" sz="2000" dirty="0" smtClean="0"/>
              <a:t>.</a:t>
            </a:r>
            <a:endParaRPr lang="sr-Latn-BA" sz="2000" dirty="0" smtClean="0"/>
          </a:p>
          <a:p>
            <a:r>
              <a:rPr lang="en-US" sz="2000" dirty="0" err="1" smtClean="0"/>
              <a:t>Filozofija</a:t>
            </a:r>
            <a:r>
              <a:rPr lang="en-US" sz="2000" dirty="0" smtClean="0"/>
              <a:t> </a:t>
            </a:r>
            <a:r>
              <a:rPr lang="en-US" sz="2000" dirty="0" err="1" smtClean="0"/>
              <a:t>pririode</a:t>
            </a:r>
            <a:r>
              <a:rPr lang="en-US" sz="2000" dirty="0" smtClean="0"/>
              <a:t> </a:t>
            </a:r>
            <a:r>
              <a:rPr lang="en-US" sz="2000" dirty="0" err="1" smtClean="0"/>
              <a:t>proučava</a:t>
            </a:r>
            <a:r>
              <a:rPr lang="en-US" sz="2000" dirty="0" smtClean="0"/>
              <a:t> </a:t>
            </a:r>
            <a:r>
              <a:rPr lang="en-US" sz="2000" dirty="0" err="1" smtClean="0"/>
              <a:t>sve</a:t>
            </a:r>
            <a:r>
              <a:rPr lang="en-US" sz="2000" dirty="0" smtClean="0"/>
              <a:t> </a:t>
            </a:r>
            <a:r>
              <a:rPr lang="en-US" sz="2000" dirty="0" err="1" smtClean="0"/>
              <a:t>što</a:t>
            </a:r>
            <a:r>
              <a:rPr lang="en-US" sz="2000" dirty="0" smtClean="0"/>
              <a:t> </a:t>
            </a:r>
            <a:r>
              <a:rPr lang="en-US" sz="2000" dirty="0" err="1" smtClean="0"/>
              <a:t>jeste</a:t>
            </a:r>
            <a:r>
              <a:rPr lang="en-US" sz="2000" dirty="0" smtClean="0"/>
              <a:t>, a </a:t>
            </a:r>
            <a:r>
              <a:rPr lang="en-US" sz="2000" dirty="0" err="1" smtClean="0"/>
              <a:t>filozofija</a:t>
            </a:r>
            <a:r>
              <a:rPr lang="en-US" sz="2000" dirty="0" smtClean="0"/>
              <a:t> </a:t>
            </a:r>
            <a:r>
              <a:rPr lang="en-US" sz="2000" dirty="0" err="1" smtClean="0"/>
              <a:t>običaja</a:t>
            </a:r>
            <a:r>
              <a:rPr lang="en-US" sz="2000" dirty="0" smtClean="0"/>
              <a:t> </a:t>
            </a:r>
            <a:r>
              <a:rPr lang="en-US" sz="2000" dirty="0" err="1" smtClean="0"/>
              <a:t>ono</a:t>
            </a:r>
            <a:r>
              <a:rPr lang="en-US" sz="2000" dirty="0" smtClean="0"/>
              <a:t> </a:t>
            </a:r>
            <a:r>
              <a:rPr lang="en-US" sz="2000" dirty="0" err="1" smtClean="0"/>
              <a:t>što</a:t>
            </a:r>
            <a:r>
              <a:rPr lang="en-US" sz="2000" dirty="0" smtClean="0"/>
              <a:t> bi </a:t>
            </a:r>
            <a:r>
              <a:rPr lang="en-US" sz="2000" dirty="0" err="1" smtClean="0"/>
              <a:t>trebalo</a:t>
            </a:r>
            <a:r>
              <a:rPr lang="en-US" sz="2000" dirty="0" smtClean="0"/>
              <a:t> </a:t>
            </a:r>
            <a:r>
              <a:rPr lang="en-US" sz="2000" dirty="0" err="1" smtClean="0"/>
              <a:t>biti</a:t>
            </a:r>
            <a:r>
              <a:rPr lang="en-US" sz="2000" dirty="0" smtClean="0"/>
              <a:t>.</a:t>
            </a:r>
            <a:endParaRPr lang="sr-Latn-BA" sz="2000" dirty="0" smtClean="0"/>
          </a:p>
          <a:p>
            <a:endParaRPr lang="sr-Latn-BA" sz="2000" dirty="0" smtClean="0"/>
          </a:p>
          <a:p>
            <a:endParaRPr lang="sr-Latn-BA" dirty="0"/>
          </a:p>
        </p:txBody>
      </p:sp>
      <p:sp>
        <p:nvSpPr>
          <p:cNvPr id="3" name="Title 2"/>
          <p:cNvSpPr>
            <a:spLocks noGrp="1"/>
          </p:cNvSpPr>
          <p:nvPr>
            <p:ph type="title"/>
          </p:nvPr>
        </p:nvSpPr>
        <p:spPr/>
        <p:txBody>
          <a:bodyPr/>
          <a:lstStyle/>
          <a:p>
            <a:r>
              <a:rPr lang="sr-Latn-BA" dirty="0" smtClean="0"/>
              <a:t>Arhitektonika čistog uma </a:t>
            </a:r>
            <a:endParaRPr lang="sr-Latn-BA" dirty="0"/>
          </a:p>
        </p:txBody>
      </p:sp>
      <p:pic>
        <p:nvPicPr>
          <p:cNvPr id="4" name="Picture 2" descr="C:\Documents and Settings\HAL2000\Desktop\140-arhitektonika čistog uma.tif"/>
          <p:cNvPicPr>
            <a:picLocks noChangeAspect="1" noChangeArrowheads="1"/>
          </p:cNvPicPr>
          <p:nvPr/>
        </p:nvPicPr>
        <p:blipFill>
          <a:blip r:embed="rId2"/>
          <a:srcRect/>
          <a:stretch>
            <a:fillRect/>
          </a:stretch>
        </p:blipFill>
        <p:spPr bwMode="auto">
          <a:xfrm>
            <a:off x="5072066" y="3786190"/>
            <a:ext cx="3902342"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I </a:t>
            </a:r>
            <a:r>
              <a:rPr lang="en-US" sz="2000" dirty="0" err="1" smtClean="0"/>
              <a:t>na</a:t>
            </a:r>
            <a:r>
              <a:rPr lang="en-US" sz="2000" dirty="0" smtClean="0"/>
              <a:t> </a:t>
            </a:r>
            <a:r>
              <a:rPr lang="en-US" sz="2000" dirty="0" err="1" smtClean="0"/>
              <a:t>kraju</a:t>
            </a:r>
            <a:r>
              <a:rPr lang="en-US" sz="2000" dirty="0" smtClean="0"/>
              <a:t>,</a:t>
            </a:r>
            <a:r>
              <a:rPr lang="sr-Latn-BA" sz="2000" dirty="0" smtClean="0"/>
              <a:t> četvrti</a:t>
            </a:r>
            <a:r>
              <a:rPr lang="en-US" sz="2000" dirty="0" smtClean="0"/>
              <a:t> </a:t>
            </a:r>
            <a:r>
              <a:rPr lang="en-US" sz="2000" dirty="0" err="1" smtClean="0"/>
              <a:t>dio</a:t>
            </a:r>
            <a:r>
              <a:rPr lang="en-US" sz="2000" dirty="0" smtClean="0"/>
              <a:t> </a:t>
            </a:r>
            <a:r>
              <a:rPr lang="en-US" sz="2000" dirty="0" err="1" smtClean="0"/>
              <a:t>nauk</a:t>
            </a:r>
            <a:r>
              <a:rPr lang="sr-Latn-BA" sz="2000" dirty="0" smtClean="0"/>
              <a:t>e</a:t>
            </a:r>
            <a:r>
              <a:rPr lang="en-US" sz="2000" dirty="0" smtClean="0"/>
              <a:t> </a:t>
            </a:r>
            <a:r>
              <a:rPr lang="en-US" sz="2000" dirty="0" smtClean="0"/>
              <a:t>o </a:t>
            </a:r>
            <a:r>
              <a:rPr lang="en-US" sz="2000" dirty="0" err="1" smtClean="0"/>
              <a:t>čistoj</a:t>
            </a:r>
            <a:r>
              <a:rPr lang="en-US" sz="2000" dirty="0" smtClean="0"/>
              <a:t> </a:t>
            </a:r>
            <a:r>
              <a:rPr lang="en-US" sz="2000" dirty="0" err="1" smtClean="0"/>
              <a:t>metodi</a:t>
            </a:r>
            <a:r>
              <a:rPr lang="en-US" sz="2000" dirty="0" smtClean="0"/>
              <a:t> </a:t>
            </a:r>
            <a:r>
              <a:rPr lang="en-US" sz="2000" dirty="0" err="1" smtClean="0"/>
              <a:t>obrađuje</a:t>
            </a:r>
            <a:r>
              <a:rPr lang="en-US" sz="2000" dirty="0" smtClean="0"/>
              <a:t> </a:t>
            </a:r>
            <a:r>
              <a:rPr lang="en-US" sz="2000" i="1" dirty="0" err="1" smtClean="0"/>
              <a:t>Istoriju</a:t>
            </a:r>
            <a:r>
              <a:rPr lang="en-US" sz="2000" i="1" dirty="0" smtClean="0"/>
              <a:t> </a:t>
            </a:r>
            <a:r>
              <a:rPr lang="en-US" sz="2000" i="1" dirty="0" err="1" smtClean="0"/>
              <a:t>čistog</a:t>
            </a:r>
            <a:r>
              <a:rPr lang="en-US" sz="2000" i="1" dirty="0" smtClean="0"/>
              <a:t> </a:t>
            </a:r>
            <a:r>
              <a:rPr lang="en-US" sz="2000" i="1" dirty="0" err="1" smtClean="0"/>
              <a:t>uma</a:t>
            </a:r>
            <a:r>
              <a:rPr lang="en-US" dirty="0" smtClean="0"/>
              <a:t>.</a:t>
            </a:r>
            <a:endParaRPr lang="sr-Latn-BA" dirty="0" smtClean="0"/>
          </a:p>
          <a:p>
            <a:endParaRPr lang="sr-Latn-BA" dirty="0"/>
          </a:p>
        </p:txBody>
      </p:sp>
      <p:sp>
        <p:nvSpPr>
          <p:cNvPr id="3" name="Title 2"/>
          <p:cNvSpPr>
            <a:spLocks noGrp="1"/>
          </p:cNvSpPr>
          <p:nvPr>
            <p:ph type="title"/>
          </p:nvPr>
        </p:nvSpPr>
        <p:spPr/>
        <p:txBody>
          <a:bodyPr>
            <a:normAutofit/>
          </a:bodyPr>
          <a:lstStyle/>
          <a:p>
            <a:r>
              <a:rPr lang="sr-Latn-BA" dirty="0" smtClean="0"/>
              <a:t> ‘</a:t>
            </a:r>
            <a:r>
              <a:rPr lang="sr-Latn-BA" dirty="0" smtClean="0"/>
              <a:t>Istorija čistog uma’</a:t>
            </a:r>
            <a:endParaRPr lang="sr-Latn-B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5091134"/>
          </a:xfrm>
        </p:spPr>
        <p:txBody>
          <a:bodyPr/>
          <a:lstStyle/>
          <a:p>
            <a:r>
              <a:rPr lang="sr-Latn-BA" sz="2000" dirty="0" smtClean="0"/>
              <a:t>''Idealizam se sastoji u tvrdnji da nema drugih osim misaonih bića, ostale stvari, za koje mislimo da ih opažamo u zrenju, bile bi samo predodžbe (predstave) u misaonim bićima, kojima uistinu ne odgovara nikakav spoljašnji predmet. Ja naprotiv kažem: Nama su stvari dane kao predmeti naših osjetila, koji se nalaze izvan nas, ali o tome šta su te stvari same o sebi, ne znamo mi ništa, nego spoznajemo njihove pojave, tj.  predodžbe (predstave) koje one u nama proizvode, kada </a:t>
            </a:r>
            <a:r>
              <a:rPr lang="sr-Latn-BA" sz="2000" dirty="0" err="1" smtClean="0"/>
              <a:t>aficiraju</a:t>
            </a:r>
            <a:r>
              <a:rPr lang="sr-Latn-BA" sz="2000" dirty="0" smtClean="0"/>
              <a:t> naša osjetila. Prema tome ja na svaki način priznajem da izvan nas ima </a:t>
            </a:r>
            <a:r>
              <a:rPr lang="sr-Latn-BA" sz="2000" dirty="0" err="1" smtClean="0"/>
              <a:t>tjelesa</a:t>
            </a:r>
            <a:r>
              <a:rPr lang="sr-Latn-BA" sz="2000" dirty="0" smtClean="0"/>
              <a:t>, tj. stvari koje mi, mada posve nepoznate po onome, što su same o sebi, poznajemo po predodžbama, koje nam pribavlja njihov uticaj na našu </a:t>
            </a:r>
            <a:r>
              <a:rPr lang="sr-Latn-BA" sz="2000" dirty="0" err="1" smtClean="0"/>
              <a:t>osjetilnost</a:t>
            </a:r>
            <a:r>
              <a:rPr lang="sr-Latn-BA" sz="2000" dirty="0" smtClean="0"/>
              <a:t> i kojima dajemo naziv tijela. Ova riječ znači dakle pojavu onoga nepoznatog, ali zato ništa manje zbiljskog predmeta. Može li se to nazvati idealizmom? To je upravo protivno od njega.”‘</a:t>
            </a:r>
          </a:p>
          <a:p>
            <a:r>
              <a:rPr lang="sr-Latn-BA" sz="2000" dirty="0" smtClean="0"/>
              <a:t> ( Kant,1953:44 )</a:t>
            </a:r>
          </a:p>
          <a:p>
            <a:endParaRPr lang="sr-Latn-BA" dirty="0"/>
          </a:p>
        </p:txBody>
      </p:sp>
      <p:sp>
        <p:nvSpPr>
          <p:cNvPr id="3" name="Title 2"/>
          <p:cNvSpPr>
            <a:spLocks noGrp="1"/>
          </p:cNvSpPr>
          <p:nvPr>
            <p:ph type="title"/>
          </p:nvPr>
        </p:nvSpPr>
        <p:spPr>
          <a:xfrm>
            <a:off x="0" y="0"/>
            <a:ext cx="8686800" cy="1571612"/>
          </a:xfrm>
        </p:spPr>
        <p:txBody>
          <a:bodyPr>
            <a:normAutofit/>
          </a:bodyPr>
          <a:lstStyle/>
          <a:p>
            <a:r>
              <a:rPr lang="sr-Latn-BA" sz="3200" dirty="0" smtClean="0"/>
              <a:t>      Jasna pozicija saznanja ili suština Kantovog transcendentalnog idealizma</a:t>
            </a:r>
            <a:endParaRPr lang="sr-Latn-BA"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sz="2400" dirty="0" smtClean="0"/>
              <a:t>Ali Kant poslije ističe: ''Moj tako zvani (zapravo kritički) idealizam jeste dakle posve </a:t>
            </a:r>
            <a:r>
              <a:rPr lang="sr-Latn-BA" sz="2400" dirty="0" err="1" smtClean="0"/>
              <a:t>osebujne</a:t>
            </a:r>
            <a:r>
              <a:rPr lang="sr-Latn-BA" sz="2400" dirty="0" smtClean="0"/>
              <a:t> vrste. On naime preokreće obični idealizam, tako da svaka spoznaja a priori, čak i spoznaja geometrije, tek po njemu dobiva objektivni realitet, što ga bez onog mog dokazanog </a:t>
            </a:r>
            <a:r>
              <a:rPr lang="sr-Latn-BA" sz="2400" dirty="0" err="1" smtClean="0"/>
              <a:t>idealiteta</a:t>
            </a:r>
            <a:r>
              <a:rPr lang="sr-Latn-BA" sz="2400" dirty="0" smtClean="0"/>
              <a:t> samog prostora i vremena ne bi mogli potvrditi ni </a:t>
            </a:r>
            <a:r>
              <a:rPr lang="sr-Latn-BA" sz="2400" dirty="0" err="1" smtClean="0"/>
              <a:t>najrevniji</a:t>
            </a:r>
            <a:r>
              <a:rPr lang="sr-Latn-BA" sz="2400" dirty="0" smtClean="0"/>
              <a:t> realisti...Neka mi dakle bude dopušteno da ga ubuduće, kao što je gore već navedeno, nazivam formalnim ili još bolje kritičkim idealizmom, kako bi se razlikovao od Berklijevog  dogmatičkog i </a:t>
            </a:r>
            <a:r>
              <a:rPr lang="sr-Latn-BA" sz="2400" dirty="0" err="1" smtClean="0"/>
              <a:t>Kartezijeva</a:t>
            </a:r>
            <a:r>
              <a:rPr lang="sr-Latn-BA" sz="2400" dirty="0" smtClean="0"/>
              <a:t> skeptičkog idealizma''. ( Kant,1953:126)</a:t>
            </a:r>
          </a:p>
          <a:p>
            <a:endParaRPr lang="sr-Latn-BA" dirty="0"/>
          </a:p>
        </p:txBody>
      </p:sp>
      <p:sp>
        <p:nvSpPr>
          <p:cNvPr id="3" name="Title 2"/>
          <p:cNvSpPr>
            <a:spLocks noGrp="1"/>
          </p:cNvSpPr>
          <p:nvPr>
            <p:ph type="title"/>
          </p:nvPr>
        </p:nvSpPr>
        <p:spPr/>
        <p:txBody>
          <a:bodyPr/>
          <a:lstStyle/>
          <a:p>
            <a:r>
              <a:rPr lang="sr-Latn-BA" dirty="0" smtClean="0"/>
              <a:t>       Kritički idealizam</a:t>
            </a:r>
            <a:endParaRPr lang="sr-Latn-B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481138"/>
            <a:ext cx="8401080" cy="6162704"/>
          </a:xfrm>
        </p:spPr>
        <p:txBody>
          <a:bodyPr/>
          <a:lstStyle/>
          <a:p>
            <a:r>
              <a:rPr lang="sr-Latn-BA" dirty="0" smtClean="0"/>
              <a:t>“</a:t>
            </a:r>
            <a:r>
              <a:rPr lang="sr-Latn-BA" sz="2400" dirty="0" smtClean="0"/>
              <a:t>Um se naziva praktičnim ukoliko se odnosi na delovanje: odluku, izbor, ponašanje. ...Potpun naslov bi tu glasio: Kritika čisto praktična uma. Praktičnim se naziva uma koji odlučuje, u pogledu delovanja koje je ponašanje moralno-dakle, um koji kazuje šta je moja dužnost, šta je moja moralna obaveza da učinim ( nemački glagol </a:t>
            </a:r>
            <a:r>
              <a:rPr lang="sr-Latn-BA" sz="2400" dirty="0" err="1" smtClean="0"/>
              <a:t>sollen</a:t>
            </a:r>
            <a:r>
              <a:rPr lang="sr-Latn-BA" sz="2400" dirty="0" smtClean="0"/>
              <a:t>). Taj um vrši kritičko ispitivanje samog sebe da bi otkrio svoj smisao, svoj domet, svoje mogućnosti i svoje granice. On tim ispitivanjem treba da osvetli šta u njemu ne proističe iz iskustva, dakle šta je u njemu </a:t>
            </a:r>
            <a:r>
              <a:rPr lang="sr-Latn-BA" sz="2400" i="1" dirty="0" smtClean="0"/>
              <a:t>a </a:t>
            </a:r>
            <a:r>
              <a:rPr lang="sr-Latn-BA" sz="2400" i="1" dirty="0" err="1" smtClean="0"/>
              <a:t>pripri</a:t>
            </a:r>
            <a:r>
              <a:rPr lang="sr-Latn-BA" sz="2400" i="1" dirty="0" smtClean="0"/>
              <a:t> ili čisto </a:t>
            </a:r>
            <a:r>
              <a:rPr lang="sr-Latn-BA" sz="2400" dirty="0" smtClean="0"/>
              <a:t> u navedenom smislu. Kritika praktičnog uma je, dakle, ispitivanje uma kao moralno razjašnjenje praktičnog života ukoliko on sadrži apriorno”. (</a:t>
            </a:r>
            <a:r>
              <a:rPr lang="sr-Latn-BA" sz="2400" dirty="0" err="1" smtClean="0"/>
              <a:t>Herš</a:t>
            </a:r>
            <a:r>
              <a:rPr lang="sr-Latn-BA" sz="2400" dirty="0" smtClean="0"/>
              <a:t>, 1998: 169)</a:t>
            </a:r>
            <a:endParaRPr lang="sr-Latn-BA" sz="2400" i="1" dirty="0"/>
          </a:p>
        </p:txBody>
      </p:sp>
      <p:sp>
        <p:nvSpPr>
          <p:cNvPr id="3" name="Title 2"/>
          <p:cNvSpPr>
            <a:spLocks noGrp="1"/>
          </p:cNvSpPr>
          <p:nvPr>
            <p:ph type="title"/>
          </p:nvPr>
        </p:nvSpPr>
        <p:spPr>
          <a:xfrm>
            <a:off x="285720" y="274638"/>
            <a:ext cx="8401080" cy="1439850"/>
          </a:xfrm>
        </p:spPr>
        <p:txBody>
          <a:bodyPr>
            <a:normAutofit fontScale="90000"/>
          </a:bodyPr>
          <a:lstStyle/>
          <a:p>
            <a:r>
              <a:rPr lang="sr-Latn-BA" dirty="0" smtClean="0"/>
              <a:t>Koje značenje imaju riječi u naslovu djela</a:t>
            </a:r>
            <a:r>
              <a:rPr lang="sr-Latn-BA" i="1" dirty="0" smtClean="0"/>
              <a:t>-Kritika praktičnog uma</a:t>
            </a:r>
            <a:endParaRPr lang="sr-Latn-BA"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dirty="0" smtClean="0">
                <a:latin typeface="Arial" charset="0"/>
                <a:cs typeface="Arial" charset="0"/>
              </a:rPr>
              <a:t> “Kritika praktičnog uma” sadrži dva dijela:</a:t>
            </a:r>
          </a:p>
          <a:p>
            <a:r>
              <a:rPr lang="sr-Latn-BA" dirty="0" smtClean="0">
                <a:latin typeface="Arial" charset="0"/>
                <a:cs typeface="Arial" charset="0"/>
              </a:rPr>
              <a:t>1) Teorija o elementima 2) Metodologija čistog praktičnog uma </a:t>
            </a:r>
            <a:endParaRPr lang="sr-Latn-BA" dirty="0" smtClean="0"/>
          </a:p>
          <a:p>
            <a:endParaRPr lang="sr-Latn-BA" dirty="0"/>
          </a:p>
        </p:txBody>
      </p:sp>
      <p:sp>
        <p:nvSpPr>
          <p:cNvPr id="3" name="Title 2"/>
          <p:cNvSpPr>
            <a:spLocks noGrp="1"/>
          </p:cNvSpPr>
          <p:nvPr>
            <p:ph type="title"/>
          </p:nvPr>
        </p:nvSpPr>
        <p:spPr/>
        <p:txBody>
          <a:bodyPr/>
          <a:lstStyle/>
          <a:p>
            <a:r>
              <a:rPr lang="sr-Latn-BA" i="1" dirty="0" smtClean="0"/>
              <a:t>Kritika praktičnog uma</a:t>
            </a:r>
            <a:endParaRPr lang="sr-Latn-BA" dirty="0"/>
          </a:p>
        </p:txBody>
      </p:sp>
      <p:pic>
        <p:nvPicPr>
          <p:cNvPr id="4" name="Picture 2"/>
          <p:cNvPicPr>
            <a:picLocks noChangeAspect="1" noChangeArrowheads="1"/>
          </p:cNvPicPr>
          <p:nvPr/>
        </p:nvPicPr>
        <p:blipFill>
          <a:blip r:embed="rId2"/>
          <a:srcRect/>
          <a:stretch>
            <a:fillRect/>
          </a:stretch>
        </p:blipFill>
        <p:spPr bwMode="auto">
          <a:xfrm>
            <a:off x="3786182" y="2500306"/>
            <a:ext cx="4202113" cy="40427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p:txBody>
          <a:bodyPr/>
          <a:lstStyle/>
          <a:p>
            <a:r>
              <a:rPr lang="sr-Latn-BA" sz="2800" dirty="0" smtClean="0"/>
              <a:t>Elementarna nauka se dijeli na analitiku i dijalektiku čistog praktičnog uma.</a:t>
            </a:r>
          </a:p>
          <a:p>
            <a:r>
              <a:rPr lang="sr-Latn-BA" sz="2800" dirty="0" smtClean="0"/>
              <a:t> Analitika donosi  u tri poglavlja  nauku o a) načelima b) pojmu predmeta i c) o pobudama čistog praktičnog uma. </a:t>
            </a:r>
          </a:p>
          <a:p>
            <a:r>
              <a:rPr lang="sr-Latn-BA" sz="2800" dirty="0" smtClean="0"/>
              <a:t>Dijalektika praktičnog uma  bavi se analizom čistog praktičnog uma uopšte i dijalektikom čistog uma u određivanju pojma o najvišem dobru.</a:t>
            </a:r>
            <a:endParaRPr lang="sr-Latn-BA" dirty="0" smtClean="0"/>
          </a:p>
        </p:txBody>
      </p:sp>
      <p:sp>
        <p:nvSpPr>
          <p:cNvPr id="3" name="Title 2"/>
          <p:cNvSpPr>
            <a:spLocks noGrp="1"/>
          </p:cNvSpPr>
          <p:nvPr>
            <p:ph type="title"/>
          </p:nvPr>
        </p:nvSpPr>
        <p:spPr/>
        <p:txBody>
          <a:bodyPr>
            <a:normAutofit fontScale="90000"/>
          </a:bodyPr>
          <a:lstStyle/>
          <a:p>
            <a:pPr fontAlgn="auto">
              <a:spcAft>
                <a:spcPts val="0"/>
              </a:spcAft>
              <a:defRPr/>
            </a:pPr>
            <a:r>
              <a:rPr lang="sr-Latn-BA" dirty="0" smtClean="0"/>
              <a:t>Struktura </a:t>
            </a:r>
            <a:r>
              <a:rPr lang="sr-Latn-BA" i="1" dirty="0" smtClean="0"/>
              <a:t>Kritike praktičnog uma</a:t>
            </a:r>
            <a:endParaRPr lang="sr-Latn-BA"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sz="2400" dirty="0" smtClean="0"/>
              <a:t>Problem koji je pobudio Kantovu misao je da ni </a:t>
            </a:r>
            <a:r>
              <a:rPr lang="sr-Latn-BA" sz="2400" dirty="0" err="1" smtClean="0"/>
              <a:t>empiristička</a:t>
            </a:r>
            <a:r>
              <a:rPr lang="sr-Latn-BA" sz="2400" dirty="0" smtClean="0"/>
              <a:t> ni racionalistička nauka nisu  odgovorili - u čemu se sastoji i na čemu počiva  odnos saznanja prema predmetu. </a:t>
            </a:r>
          </a:p>
          <a:p>
            <a:r>
              <a:rPr lang="en-US" sz="2400" dirty="0" smtClean="0"/>
              <a:t> </a:t>
            </a:r>
            <a:r>
              <a:rPr lang="sr-Latn-BA" sz="2400" dirty="0" smtClean="0"/>
              <a:t>Nesumnjivo je da nauka postoji, ali otkud potiče naša mogućnost naučnog saznanja. To čuđenje kako je moguća nauka formiralo je Kantova</a:t>
            </a:r>
            <a:r>
              <a:rPr lang="en-US" sz="2400" dirty="0" smtClean="0"/>
              <a:t>  </a:t>
            </a:r>
            <a:r>
              <a:rPr lang="en-US" sz="2400" dirty="0" err="1" smtClean="0"/>
              <a:t>pitanja</a:t>
            </a:r>
            <a:r>
              <a:rPr lang="en-US" sz="2400" dirty="0" smtClean="0"/>
              <a:t>: </a:t>
            </a:r>
            <a:r>
              <a:rPr lang="en-US" sz="2400" dirty="0" err="1" smtClean="0"/>
              <a:t>kako</a:t>
            </a:r>
            <a:r>
              <a:rPr lang="en-US" sz="2400" dirty="0" smtClean="0"/>
              <a:t> je </a:t>
            </a:r>
            <a:r>
              <a:rPr lang="en-US" sz="2400" dirty="0" err="1" smtClean="0"/>
              <a:t>moguća</a:t>
            </a:r>
            <a:r>
              <a:rPr lang="en-US" sz="2400" dirty="0" smtClean="0"/>
              <a:t> </a:t>
            </a:r>
            <a:r>
              <a:rPr lang="en-US" sz="2400" dirty="0" err="1" smtClean="0"/>
              <a:t>čista</a:t>
            </a:r>
            <a:r>
              <a:rPr lang="en-US" sz="2400" dirty="0" smtClean="0"/>
              <a:t> </a:t>
            </a:r>
            <a:r>
              <a:rPr lang="en-US" sz="2400" dirty="0" err="1" smtClean="0"/>
              <a:t>matematika</a:t>
            </a:r>
            <a:r>
              <a:rPr lang="en-US" sz="2400" dirty="0" smtClean="0"/>
              <a:t>? </a:t>
            </a:r>
            <a:r>
              <a:rPr lang="en-US" sz="2400" dirty="0" err="1" smtClean="0"/>
              <a:t>kako</a:t>
            </a:r>
            <a:r>
              <a:rPr lang="en-US" sz="2400" dirty="0" smtClean="0"/>
              <a:t> je </a:t>
            </a:r>
            <a:r>
              <a:rPr lang="en-US" sz="2400" dirty="0" err="1" smtClean="0"/>
              <a:t>moguća</a:t>
            </a:r>
            <a:r>
              <a:rPr lang="en-US" sz="2400" dirty="0" smtClean="0"/>
              <a:t> </a:t>
            </a:r>
            <a:r>
              <a:rPr lang="en-US" sz="2400" dirty="0" err="1" smtClean="0"/>
              <a:t>čista</a:t>
            </a:r>
            <a:r>
              <a:rPr lang="en-US" sz="2400" dirty="0" smtClean="0"/>
              <a:t> </a:t>
            </a:r>
            <a:r>
              <a:rPr lang="en-US" sz="2400" dirty="0" err="1" smtClean="0"/>
              <a:t>prirodna</a:t>
            </a:r>
            <a:r>
              <a:rPr lang="en-US" sz="2400" dirty="0" smtClean="0"/>
              <a:t> </a:t>
            </a:r>
            <a:r>
              <a:rPr lang="en-US" sz="2400" dirty="0" err="1" smtClean="0"/>
              <a:t>nauka</a:t>
            </a:r>
            <a:r>
              <a:rPr lang="en-US" sz="2400" dirty="0" smtClean="0"/>
              <a:t>? </a:t>
            </a:r>
            <a:r>
              <a:rPr lang="en-US" sz="2400" dirty="0" err="1" smtClean="0"/>
              <a:t>kako</a:t>
            </a:r>
            <a:r>
              <a:rPr lang="en-US" sz="2400" dirty="0" smtClean="0"/>
              <a:t> je </a:t>
            </a:r>
            <a:r>
              <a:rPr lang="en-US" sz="2400" dirty="0" err="1" smtClean="0"/>
              <a:t>moguća</a:t>
            </a:r>
            <a:r>
              <a:rPr lang="en-US" sz="2400" dirty="0" smtClean="0"/>
              <a:t> </a:t>
            </a:r>
            <a:r>
              <a:rPr lang="en-US" sz="2400" dirty="0" err="1" smtClean="0"/>
              <a:t>metafizika</a:t>
            </a:r>
            <a:r>
              <a:rPr lang="en-US" sz="2400" dirty="0" smtClean="0"/>
              <a:t> </a:t>
            </a:r>
            <a:r>
              <a:rPr lang="en-US" sz="2400" dirty="0" err="1" smtClean="0"/>
              <a:t>kao</a:t>
            </a:r>
            <a:r>
              <a:rPr lang="en-US" sz="2400" dirty="0" smtClean="0"/>
              <a:t> </a:t>
            </a:r>
            <a:r>
              <a:rPr lang="en-US" sz="2400" dirty="0" err="1" smtClean="0"/>
              <a:t>prirodna</a:t>
            </a:r>
            <a:r>
              <a:rPr lang="en-US" sz="2400" dirty="0" smtClean="0"/>
              <a:t> </a:t>
            </a:r>
            <a:r>
              <a:rPr lang="en-US" sz="2400" dirty="0" err="1" smtClean="0"/>
              <a:t>dispozicija</a:t>
            </a:r>
            <a:r>
              <a:rPr lang="en-US" sz="2400" dirty="0" smtClean="0"/>
              <a:t>? </a:t>
            </a:r>
            <a:r>
              <a:rPr lang="en-US" sz="2400" dirty="0" err="1" smtClean="0"/>
              <a:t>i</a:t>
            </a:r>
            <a:r>
              <a:rPr lang="en-US" sz="2400" dirty="0" smtClean="0"/>
              <a:t> </a:t>
            </a:r>
            <a:r>
              <a:rPr lang="en-US" sz="2400" dirty="0" err="1" smtClean="0"/>
              <a:t>kako</a:t>
            </a:r>
            <a:r>
              <a:rPr lang="en-US" sz="2400" dirty="0" smtClean="0"/>
              <a:t> je </a:t>
            </a:r>
            <a:r>
              <a:rPr lang="en-US" sz="2400" dirty="0" err="1" smtClean="0"/>
              <a:t>moguća</a:t>
            </a:r>
            <a:r>
              <a:rPr lang="en-US" sz="2400" dirty="0" smtClean="0"/>
              <a:t> </a:t>
            </a:r>
            <a:r>
              <a:rPr lang="en-US" sz="2400" dirty="0" err="1" smtClean="0"/>
              <a:t>metafizika</a:t>
            </a:r>
            <a:r>
              <a:rPr lang="en-US" sz="2400" dirty="0" smtClean="0"/>
              <a:t> </a:t>
            </a:r>
            <a:r>
              <a:rPr lang="en-US" sz="2400" dirty="0" err="1" smtClean="0"/>
              <a:t>kao</a:t>
            </a:r>
            <a:r>
              <a:rPr lang="en-US" sz="2400" dirty="0" smtClean="0"/>
              <a:t> </a:t>
            </a:r>
            <a:r>
              <a:rPr lang="en-US" sz="2400" dirty="0" err="1" smtClean="0"/>
              <a:t>nauka</a:t>
            </a:r>
            <a:r>
              <a:rPr lang="en-US" sz="2400" dirty="0" smtClean="0"/>
              <a:t>?</a:t>
            </a:r>
            <a:endParaRPr lang="sr-Latn-BA" sz="2400" dirty="0" smtClean="0"/>
          </a:p>
          <a:p>
            <a:r>
              <a:rPr lang="sr-Latn-BA" sz="2400" dirty="0" smtClean="0"/>
              <a:t>“1. Kantov vlastiti, dugo odmjeravani odgovor na to pitanje, jest Kritika čistog uma”. (</a:t>
            </a:r>
            <a:r>
              <a:rPr lang="sr-Latn-BA" sz="2400" dirty="0" err="1" smtClean="0"/>
              <a:t>Windelband</a:t>
            </a:r>
            <a:r>
              <a:rPr lang="sr-Latn-BA" sz="2400" dirty="0" smtClean="0"/>
              <a:t>,1988:113)</a:t>
            </a:r>
          </a:p>
          <a:p>
            <a:endParaRPr lang="sr-Latn-BA" sz="2400" dirty="0" smtClean="0"/>
          </a:p>
          <a:p>
            <a:endParaRPr lang="sr-Latn-BA" dirty="0"/>
          </a:p>
        </p:txBody>
      </p:sp>
      <p:sp>
        <p:nvSpPr>
          <p:cNvPr id="3" name="Title 2"/>
          <p:cNvSpPr>
            <a:spLocks noGrp="1"/>
          </p:cNvSpPr>
          <p:nvPr>
            <p:ph type="title"/>
          </p:nvPr>
        </p:nvSpPr>
        <p:spPr/>
        <p:txBody>
          <a:bodyPr>
            <a:normAutofit/>
          </a:bodyPr>
          <a:lstStyle/>
          <a:p>
            <a:r>
              <a:rPr lang="sr-Latn-BA" dirty="0" smtClean="0"/>
              <a:t>Pobude mišljenju</a:t>
            </a:r>
            <a:endParaRPr lang="sr-Latn-B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sr-Latn-BA" dirty="0" smtClean="0"/>
              <a:t>Dijalektika u </a:t>
            </a:r>
            <a:r>
              <a:rPr lang="sr-Latn-BA" i="1" dirty="0" smtClean="0"/>
              <a:t>Kritici praktičnog uma</a:t>
            </a:r>
            <a:endParaRPr lang="sr-Latn-BA" i="1" dirty="0"/>
          </a:p>
        </p:txBody>
      </p:sp>
      <p:pic>
        <p:nvPicPr>
          <p:cNvPr id="53251" name="Picture 2"/>
          <p:cNvPicPr>
            <a:picLocks noGrp="1" noChangeAspect="1" noChangeArrowheads="1"/>
          </p:cNvPicPr>
          <p:nvPr>
            <p:ph idx="1"/>
          </p:nvPr>
        </p:nvPicPr>
        <p:blipFill>
          <a:blip r:embed="rId2"/>
          <a:srcRect/>
          <a:stretch>
            <a:fillRect/>
          </a:stretch>
        </p:blipFill>
        <p:spPr>
          <a:xfrm>
            <a:off x="142875" y="1428750"/>
            <a:ext cx="4059238" cy="2846388"/>
          </a:xfrm>
        </p:spPr>
      </p:pic>
      <p:sp>
        <p:nvSpPr>
          <p:cNvPr id="53252" name="Rectangle 4"/>
          <p:cNvSpPr>
            <a:spLocks noChangeArrowheads="1"/>
          </p:cNvSpPr>
          <p:nvPr/>
        </p:nvSpPr>
        <p:spPr bwMode="auto">
          <a:xfrm>
            <a:off x="285750" y="4357688"/>
            <a:ext cx="8572500" cy="1200150"/>
          </a:xfrm>
          <a:prstGeom prst="rect">
            <a:avLst/>
          </a:prstGeom>
          <a:noFill/>
          <a:ln w="9525">
            <a:noFill/>
            <a:miter lim="800000"/>
            <a:headEnd/>
            <a:tailEnd/>
          </a:ln>
        </p:spPr>
        <p:txBody>
          <a:bodyPr>
            <a:spAutoFit/>
          </a:bodyPr>
          <a:lstStyle/>
          <a:p>
            <a:r>
              <a:rPr lang="sr-Latn-BA" dirty="0"/>
              <a:t>Dijalektika praktičnog uma  bavi se analizom čistog praktičnog uma uopšte i dijalektikom čistog uma u određivanju pojma o najvišem dobru. U najvišem dobru treba nužno da budu povezani vrlina i </a:t>
            </a:r>
            <a:r>
              <a:rPr lang="sr-Latn-BA" dirty="0" smtClean="0"/>
              <a:t>blaženstvo. </a:t>
            </a:r>
            <a:r>
              <a:rPr lang="sr-Latn-BA" dirty="0"/>
              <a:t>Tu se javljaju antinomije, koje uvode još dva uslova, postulata: besmrtnost duše i Boga.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365760" indent="-256032" fontAlgn="auto">
              <a:spcAft>
                <a:spcPts val="0"/>
              </a:spcAft>
              <a:buFont typeface="Wingdings 3"/>
              <a:buChar char=""/>
              <a:defRPr/>
            </a:pPr>
            <a:r>
              <a:rPr lang="sr-Latn-BA" dirty="0" smtClean="0"/>
              <a:t>Moral nas ne uči kako da se usrećimo, nego kako sebe da učinimo dostojnim blaženstva.</a:t>
            </a:r>
          </a:p>
          <a:p>
            <a:pPr marL="365760" indent="-256032" fontAlgn="auto">
              <a:spcAft>
                <a:spcPts val="0"/>
              </a:spcAft>
              <a:buFont typeface="Wingdings 3"/>
              <a:buChar char=""/>
              <a:defRPr/>
            </a:pPr>
            <a:r>
              <a:rPr lang="sr-Latn-BA" dirty="0" smtClean="0"/>
              <a:t>Metodologija praktičnog uma želi pokazati kako čovjek može naučiti djelovati ne za zasluge već iz dužnosti.</a:t>
            </a:r>
          </a:p>
          <a:p>
            <a:pPr marL="365760" indent="-256032" fontAlgn="auto">
              <a:spcAft>
                <a:spcPts val="0"/>
              </a:spcAft>
              <a:buFont typeface="Wingdings 3"/>
              <a:buChar char=""/>
              <a:defRPr/>
            </a:pPr>
            <a:r>
              <a:rPr lang="sr-Latn-BA" dirty="0" smtClean="0"/>
              <a:t>Dužnost oslobađa čovjeka  i po Kantu nije </a:t>
            </a:r>
            <a:r>
              <a:rPr lang="sr-Latn-BA" dirty="0" err="1" smtClean="0"/>
              <a:t>prisila</a:t>
            </a:r>
            <a:r>
              <a:rPr lang="sr-Latn-BA" dirty="0" smtClean="0"/>
              <a:t> koja se vrši nad slobodom već je naprotiv sama sloboda.</a:t>
            </a:r>
          </a:p>
          <a:p>
            <a:pPr marL="365760" indent="-256032" fontAlgn="auto">
              <a:spcAft>
                <a:spcPts val="0"/>
              </a:spcAft>
              <a:buFont typeface="Wingdings 3"/>
              <a:buChar char=""/>
              <a:defRPr/>
            </a:pPr>
            <a:r>
              <a:rPr lang="sr-Latn-BA" dirty="0" smtClean="0"/>
              <a:t>Dužnost (ili </a:t>
            </a:r>
            <a:r>
              <a:rPr lang="sr-Latn-BA" i="1" dirty="0" smtClean="0"/>
              <a:t>morati) “</a:t>
            </a:r>
            <a:r>
              <a:rPr lang="sr-Latn-BA" dirty="0" smtClean="0"/>
              <a:t>Moralna dužnost pretpostavlja obavezno da možemo doneti ovakvu ili onakvu odluku. Mogućnost takvog izbora zove se sloboda. U osnovi, formula:’ti možeš, jer moraš’ znači:’ti si slobodan subjekt, budući da u sebi samom poseduješ smisao dužnosti’’”. (</a:t>
            </a:r>
            <a:r>
              <a:rPr lang="sr-Latn-BA" dirty="0" err="1" smtClean="0"/>
              <a:t>Herš</a:t>
            </a:r>
            <a:r>
              <a:rPr lang="sr-Latn-BA" dirty="0" smtClean="0"/>
              <a:t>,1998:198)</a:t>
            </a:r>
            <a:endParaRPr lang="sr-Latn-BA" i="1" dirty="0" smtClean="0"/>
          </a:p>
          <a:p>
            <a:pPr marL="365760" indent="-256032" fontAlgn="auto">
              <a:spcAft>
                <a:spcPts val="0"/>
              </a:spcAft>
              <a:buFont typeface="Wingdings 3"/>
              <a:buChar char=""/>
              <a:defRPr/>
            </a:pPr>
            <a:r>
              <a:rPr lang="sr-Latn-BA" dirty="0" smtClean="0"/>
              <a:t>Na kraju metodologije, u zaključku, nalazi se i često citiran tekst:</a:t>
            </a:r>
          </a:p>
          <a:p>
            <a:pPr marL="365760" indent="-256032" fontAlgn="auto">
              <a:spcAft>
                <a:spcPts val="0"/>
              </a:spcAft>
              <a:buFont typeface="Wingdings 3"/>
              <a:buChar char=""/>
              <a:defRPr/>
            </a:pPr>
            <a:r>
              <a:rPr lang="sr-Latn-BA" dirty="0" smtClean="0"/>
              <a:t>‘’Što se razmišljanje češće i </a:t>
            </a:r>
            <a:r>
              <a:rPr lang="sr-Latn-BA" dirty="0" err="1" smtClean="0"/>
              <a:t>postojanije</a:t>
            </a:r>
            <a:r>
              <a:rPr lang="sr-Latn-BA" dirty="0" smtClean="0"/>
              <a:t> njima bavi, dve stvari ispunjavaju dušu uvek novim  i sve većim divljenjem i strahopoštovanjem: zvezdano nebo iznad mene i moralni zakon u meni’’.(Kant ,1990:179)</a:t>
            </a:r>
            <a:endParaRPr lang="sr-Latn-BA" dirty="0"/>
          </a:p>
        </p:txBody>
      </p:sp>
      <p:sp>
        <p:nvSpPr>
          <p:cNvPr id="3" name="Title 2"/>
          <p:cNvSpPr>
            <a:spLocks noGrp="1"/>
          </p:cNvSpPr>
          <p:nvPr>
            <p:ph type="title"/>
          </p:nvPr>
        </p:nvSpPr>
        <p:spPr/>
        <p:txBody>
          <a:bodyPr>
            <a:normAutofit fontScale="90000"/>
          </a:bodyPr>
          <a:lstStyle/>
          <a:p>
            <a:pPr fontAlgn="auto">
              <a:spcAft>
                <a:spcPts val="0"/>
              </a:spcAft>
              <a:defRPr/>
            </a:pPr>
            <a:r>
              <a:rPr lang="sr-Latn-BA" dirty="0" smtClean="0"/>
              <a:t>Metodologija čistog praktičnog uma</a:t>
            </a:r>
            <a:br>
              <a:rPr lang="sr-Latn-BA" dirty="0" smtClean="0"/>
            </a:br>
            <a:endParaRPr lang="sr-Latn-B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ChangeArrowheads="1"/>
          </p:cNvSpPr>
          <p:nvPr/>
        </p:nvSpPr>
        <p:spPr bwMode="auto">
          <a:xfrm>
            <a:off x="928688" y="2643182"/>
            <a:ext cx="5929312" cy="1477328"/>
          </a:xfrm>
          <a:prstGeom prst="rect">
            <a:avLst/>
          </a:prstGeom>
          <a:noFill/>
          <a:ln w="9525">
            <a:noFill/>
            <a:miter lim="800000"/>
            <a:headEnd/>
            <a:tailEnd/>
          </a:ln>
        </p:spPr>
        <p:txBody>
          <a:bodyPr wrap="square">
            <a:spAutoFit/>
          </a:bodyPr>
          <a:lstStyle/>
          <a:p>
            <a:pPr marL="265113" indent="-265113">
              <a:buFont typeface="Wingdings 2" pitchFamily="18" charset="2"/>
              <a:buChar char=""/>
            </a:pPr>
            <a:r>
              <a:rPr lang="sr-Latn-BA" dirty="0" smtClean="0"/>
              <a:t> Zašto </a:t>
            </a:r>
            <a:r>
              <a:rPr lang="sr-Latn-BA" dirty="0"/>
              <a:t>'Kritika praktičnog uma' nije kritika čistog praktičnog uma!</a:t>
            </a:r>
          </a:p>
          <a:p>
            <a:pPr marL="265113" indent="-265113">
              <a:buFont typeface="Wingdings 2" pitchFamily="18" charset="2"/>
              <a:buChar char=""/>
            </a:pPr>
            <a:r>
              <a:rPr lang="sr-Latn-BA" dirty="0"/>
              <a:t>Kakva je razlika između moralnog i legalnog djelovanja?</a:t>
            </a:r>
          </a:p>
          <a:p>
            <a:pPr marL="265113" indent="-265113">
              <a:buFont typeface="Wingdings 2" pitchFamily="18" charset="2"/>
              <a:buChar char=""/>
            </a:pPr>
            <a:r>
              <a:rPr lang="sr-Latn-BA" dirty="0"/>
              <a:t>Kakav je značaj i cilj ‘Kritike praktičnog uma’?</a:t>
            </a:r>
          </a:p>
        </p:txBody>
      </p:sp>
      <p:sp>
        <p:nvSpPr>
          <p:cNvPr id="4" name="Title 3"/>
          <p:cNvSpPr>
            <a:spLocks noGrp="1"/>
          </p:cNvSpPr>
          <p:nvPr>
            <p:ph type="ctrTitle"/>
          </p:nvPr>
        </p:nvSpPr>
        <p:spPr>
          <a:xfrm>
            <a:off x="214282" y="214291"/>
            <a:ext cx="6715172" cy="1571636"/>
          </a:xfrm>
        </p:spPr>
        <p:txBody>
          <a:bodyPr/>
          <a:lstStyle/>
          <a:p>
            <a:pPr fontAlgn="auto">
              <a:spcAft>
                <a:spcPts val="0"/>
              </a:spcAft>
              <a:defRPr/>
            </a:pPr>
            <a:r>
              <a:rPr lang="sr-Latn-BA" dirty="0" smtClean="0"/>
              <a:t>Razmisliti....</a:t>
            </a:r>
            <a:endParaRPr lang="sr-Latn-B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p:cNvSpPr>
          <p:nvPr>
            <p:ph idx="1"/>
          </p:nvPr>
        </p:nvSpPr>
        <p:spPr/>
        <p:txBody>
          <a:bodyPr/>
          <a:lstStyle/>
          <a:p>
            <a:pPr>
              <a:lnSpc>
                <a:spcPct val="150000"/>
              </a:lnSpc>
            </a:pPr>
            <a:r>
              <a:rPr lang="sr-Latn-BA" sz="2800" dirty="0" smtClean="0"/>
              <a:t>Kritika istražuje sposobnost praktičnog uma. To nije kritika čistog praktičnog uma, već uopšte praktičnog uma  čije postojanje pokazuje. U toj sposobnosti utvrđena je i transcendentalna sloboda, koju kritika čistog uma samo problematično postavila.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80000"/>
              </a:lnSpc>
            </a:pPr>
            <a:r>
              <a:rPr lang="sr-Latn-BA" sz="1600" dirty="0" smtClean="0"/>
              <a:t>Čovjek kao nagonsko, voljno i umno biće, smatra Kant, može moralno djelovati uz kategoričke i hipotetičke imperative, koji ga kao glasovi uma opominju. </a:t>
            </a:r>
          </a:p>
          <a:p>
            <a:pPr>
              <a:lnSpc>
                <a:spcPct val="80000"/>
              </a:lnSpc>
            </a:pPr>
            <a:r>
              <a:rPr lang="sr-Latn-BA" sz="1600" dirty="0" smtClean="0"/>
              <a:t>Pokretači ljudske volje mogu biti samo moralni zakoni. Zakon budi poštovanje pred sobom, a to poštovanje je moralni osjećaj. Radnja po zakonu iz poštovanja prema zakonu je dužnost.</a:t>
            </a:r>
          </a:p>
          <a:p>
            <a:pPr>
              <a:lnSpc>
                <a:spcPct val="80000"/>
              </a:lnSpc>
            </a:pPr>
            <a:r>
              <a:rPr lang="sr-Latn-BA" sz="1600" dirty="0" smtClean="0"/>
              <a:t>Gdje je porijeklo dužnosti? Kant ga pronalazi u slobodi i nezavisnosti od prirode. Subjekt je i </a:t>
            </a:r>
            <a:r>
              <a:rPr lang="sr-Latn-BA" sz="1600" dirty="0" smtClean="0"/>
              <a:t>pojava (</a:t>
            </a:r>
            <a:r>
              <a:rPr lang="sr-Latn-BA" sz="1600" dirty="0" smtClean="0"/>
              <a:t>fenomen</a:t>
            </a:r>
            <a:r>
              <a:rPr lang="sr-Latn-BA" sz="1600" dirty="0" smtClean="0"/>
              <a:t>), </a:t>
            </a:r>
            <a:r>
              <a:rPr lang="sr-Latn-BA" sz="1600" dirty="0" smtClean="0"/>
              <a:t>a sa druge strane i biće prirode (</a:t>
            </a:r>
            <a:r>
              <a:rPr lang="sr-Latn-BA" sz="1600" dirty="0" err="1" smtClean="0"/>
              <a:t>noumenon</a:t>
            </a:r>
            <a:r>
              <a:rPr lang="sr-Latn-BA" sz="1600" dirty="0" smtClean="0"/>
              <a:t>).</a:t>
            </a:r>
          </a:p>
          <a:p>
            <a:pPr>
              <a:lnSpc>
                <a:spcPct val="80000"/>
              </a:lnSpc>
            </a:pPr>
            <a:r>
              <a:rPr lang="sr-Latn-BA" sz="1600" dirty="0" smtClean="0"/>
              <a:t> Djelovanje ''prema dužnosti'' Kant naziva legalnošću, nasuprot moralnosti koja predstavlja djelovanje ''iz'' dužnosti .</a:t>
            </a:r>
          </a:p>
          <a:p>
            <a:pPr>
              <a:lnSpc>
                <a:spcPct val="80000"/>
              </a:lnSpc>
            </a:pPr>
            <a:r>
              <a:rPr lang="sr-Latn-BA" sz="1600" dirty="0" smtClean="0"/>
              <a:t>Moralni zakon je svet. Čovjek kao subjekat moralnog zakona nije svet, ali mu čovječanstvo u njegovoj osobi mora biti sveto.  Stoga je čovjek  i svako umno biće  uvijek samo  svrha po sebi, a sve ostalo on može upotrebiti kao </a:t>
            </a:r>
            <a:r>
              <a:rPr lang="sr-Latn-BA" sz="1600" dirty="0" smtClean="0"/>
              <a:t>sredstvo.                    (kategorički </a:t>
            </a:r>
            <a:r>
              <a:rPr lang="sr-Latn-BA" sz="1600" dirty="0" smtClean="0"/>
              <a:t>imperativ</a:t>
            </a:r>
            <a:r>
              <a:rPr lang="sr-Latn-BA" sz="1600" dirty="0" smtClean="0"/>
              <a:t>)</a:t>
            </a:r>
            <a:endParaRPr lang="sr-Latn-BA" sz="1600" dirty="0" smtClean="0"/>
          </a:p>
          <a:p>
            <a:pPr>
              <a:lnSpc>
                <a:spcPct val="80000"/>
              </a:lnSpc>
            </a:pPr>
            <a:r>
              <a:rPr lang="sr-Latn-BA" sz="1600" dirty="0" smtClean="0"/>
              <a:t>Moralne imperative nalazimo neposredno u sebi, kao apriorni zahtjev našeg uma. </a:t>
            </a:r>
          </a:p>
          <a:p>
            <a:pPr>
              <a:lnSpc>
                <a:spcPct val="80000"/>
              </a:lnSpc>
            </a:pPr>
            <a:r>
              <a:rPr lang="sr-Latn-BA" sz="1600" dirty="0" smtClean="0"/>
              <a:t>Kategorički imperativ traži bezuslovno činjenje. Hipotetički nam npr. kaže: ne treba da lažem ako hoću da ostanem častan; kategorički-ne treba da lažem makar mi laž ne nanela ni najmanju sramotu).</a:t>
            </a:r>
          </a:p>
          <a:p>
            <a:pPr>
              <a:lnSpc>
                <a:spcPct val="80000"/>
              </a:lnSpc>
            </a:pPr>
            <a:r>
              <a:rPr lang="sr-Latn-BA" sz="1600" dirty="0" smtClean="0"/>
              <a:t>Um je u dužnosti podređen svom vlastitom zakonodavstvu i u potpunosti je autonoman, tj. samo-zakonodavan. Najviše dobro kao predmet praktičnog uma ima </a:t>
            </a:r>
            <a:r>
              <a:rPr lang="sr-Latn-BA" sz="1600" dirty="0" err="1" smtClean="0"/>
              <a:t>bezuslovan</a:t>
            </a:r>
            <a:r>
              <a:rPr lang="sr-Latn-BA" sz="1600" dirty="0" smtClean="0"/>
              <a:t> karakter.</a:t>
            </a:r>
            <a:endParaRPr lang="sr-Latn-BA" sz="1600" dirty="0" smtClean="0">
              <a:cs typeface="Arial" charset="0"/>
            </a:endParaRPr>
          </a:p>
          <a:p>
            <a:pPr>
              <a:lnSpc>
                <a:spcPct val="80000"/>
              </a:lnSpc>
            </a:pPr>
            <a:endParaRPr lang="sr-Latn-BA" sz="1500" dirty="0" smtClean="0"/>
          </a:p>
        </p:txBody>
      </p:sp>
      <p:sp>
        <p:nvSpPr>
          <p:cNvPr id="3" name="Title 2"/>
          <p:cNvSpPr>
            <a:spLocks noGrp="1"/>
          </p:cNvSpPr>
          <p:nvPr>
            <p:ph type="title"/>
          </p:nvPr>
        </p:nvSpPr>
        <p:spPr/>
        <p:txBody>
          <a:bodyPr>
            <a:normAutofit fontScale="90000"/>
          </a:bodyPr>
          <a:lstStyle/>
          <a:p>
            <a:pPr fontAlgn="auto">
              <a:spcAft>
                <a:spcPts val="0"/>
              </a:spcAft>
              <a:defRPr/>
            </a:pPr>
            <a:r>
              <a:rPr lang="sr-Latn-BA" dirty="0" smtClean="0"/>
              <a:t>Kategorički i hipotetički imperativi</a:t>
            </a:r>
            <a:endParaRPr lang="sr-Latn-B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sr-Latn-BA" dirty="0" smtClean="0"/>
              <a:t>Značaj </a:t>
            </a:r>
            <a:r>
              <a:rPr lang="sr-Latn-BA" i="1" dirty="0" smtClean="0"/>
              <a:t>Kritike praktičnog uma</a:t>
            </a:r>
            <a:endParaRPr lang="sr-Latn-BA" i="1" dirty="0"/>
          </a:p>
        </p:txBody>
      </p:sp>
      <p:sp>
        <p:nvSpPr>
          <p:cNvPr id="5" name="Content Placeholder 4"/>
          <p:cNvSpPr>
            <a:spLocks noGrp="1"/>
          </p:cNvSpPr>
          <p:nvPr>
            <p:ph idx="1"/>
          </p:nvPr>
        </p:nvSpPr>
        <p:spPr>
          <a:xfrm>
            <a:off x="571472" y="1500174"/>
            <a:ext cx="7572428" cy="4357718"/>
          </a:xfrm>
        </p:spPr>
        <p:txBody>
          <a:bodyPr>
            <a:normAutofit/>
          </a:bodyPr>
          <a:lstStyle/>
          <a:p>
            <a:pPr marL="365760" indent="-256032" fontAlgn="auto">
              <a:spcAft>
                <a:spcPts val="0"/>
              </a:spcAft>
              <a:buFont typeface="Wingdings 3"/>
              <a:buChar char=""/>
              <a:defRPr/>
            </a:pPr>
            <a:r>
              <a:rPr lang="sr-Latn-BA" dirty="0" smtClean="0"/>
              <a:t>Moral nas ne uči kako da se usrećimo, nego kako sebe da učinimo dostojnim blaženstva.</a:t>
            </a:r>
          </a:p>
          <a:p>
            <a:pPr marL="365760" indent="-256032" fontAlgn="auto">
              <a:spcAft>
                <a:spcPts val="0"/>
              </a:spcAft>
              <a:buFont typeface="Wingdings 3"/>
              <a:buChar char=""/>
              <a:defRPr/>
            </a:pPr>
            <a:r>
              <a:rPr lang="sr-Latn-BA" i="1" dirty="0" smtClean="0"/>
              <a:t>Moralno</a:t>
            </a:r>
            <a:r>
              <a:rPr lang="sr-Latn-BA" dirty="0" smtClean="0"/>
              <a:t> dobro je ono dobro, koje je  nastalo  iz osjećanja poštovanja prema unutrašnjem zakonu. Tako da se ne mora </a:t>
            </a:r>
            <a:r>
              <a:rPr lang="sr-Latn-BA" dirty="0" err="1" smtClean="0"/>
              <a:t>unaprijed</a:t>
            </a:r>
            <a:r>
              <a:rPr lang="sr-Latn-BA" dirty="0" smtClean="0"/>
              <a:t> znati šta je sve ljudima korisno i prijatno, ali će se sigurno postupati moralno ako se  ''maksima'' (načelo) koje se čovjek drži jeste takvo da može postati sveopšti zakon.(I kategorički imperativ)</a:t>
            </a:r>
          </a:p>
          <a:p>
            <a:pPr marL="365760" indent="-256032" fontAlgn="auto">
              <a:spcAft>
                <a:spcPts val="0"/>
              </a:spcAft>
              <a:buFont typeface="Wingdings 3"/>
              <a:buChar char=""/>
              <a:defRPr/>
            </a:pPr>
            <a:endParaRPr lang="sr-Latn-BA" dirty="0" smtClean="0"/>
          </a:p>
          <a:p>
            <a:pPr marL="365760" indent="-256032" fontAlgn="auto">
              <a:spcAft>
                <a:spcPts val="0"/>
              </a:spcAft>
              <a:buFont typeface="Wingdings 3"/>
              <a:buChar char=""/>
              <a:defRPr/>
            </a:pPr>
            <a:endParaRPr lang="sr-Latn-BA" dirty="0" smtClean="0"/>
          </a:p>
          <a:p>
            <a:pPr lvl="7">
              <a:buFont typeface="Wingdings 2"/>
              <a:buNone/>
              <a:defRPr/>
            </a:pPr>
            <a:endParaRPr lang="sr-Latn-BA"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sr-Latn-BA" dirty="0" smtClean="0">
                <a:solidFill>
                  <a:schemeClr val="accent4">
                    <a:lumMod val="50000"/>
                  </a:schemeClr>
                </a:solidFill>
              </a:rPr>
              <a:t>Kantova ''Kritika moći suđenja'' otkrila je da između prirode i slobode, između razuma i uma postoji nešto što se može imenovati kao moć suđenja, mašta, uobrazilja, koja ima zadaću posredovanja.</a:t>
            </a:r>
          </a:p>
          <a:p>
            <a:endParaRPr lang="sr-Latn-BA" dirty="0"/>
          </a:p>
        </p:txBody>
      </p:sp>
      <p:sp>
        <p:nvSpPr>
          <p:cNvPr id="3" name="Title 2"/>
          <p:cNvSpPr>
            <a:spLocks noGrp="1"/>
          </p:cNvSpPr>
          <p:nvPr>
            <p:ph type="title"/>
          </p:nvPr>
        </p:nvSpPr>
        <p:spPr/>
        <p:txBody>
          <a:bodyPr/>
          <a:lstStyle/>
          <a:p>
            <a:r>
              <a:rPr lang="sr-Latn-BA" dirty="0" smtClean="0"/>
              <a:t>Kant- </a:t>
            </a:r>
            <a:r>
              <a:rPr lang="sr-Latn-BA" i="1" dirty="0" smtClean="0"/>
              <a:t>Kritika moći suđenja</a:t>
            </a:r>
            <a:endParaRPr lang="sr-Latn-BA" i="1" dirty="0"/>
          </a:p>
        </p:txBody>
      </p:sp>
      <p:pic>
        <p:nvPicPr>
          <p:cNvPr id="4" name="Picture 2"/>
          <p:cNvPicPr>
            <a:picLocks noChangeAspect="1" noChangeArrowheads="1"/>
          </p:cNvPicPr>
          <p:nvPr/>
        </p:nvPicPr>
        <p:blipFill>
          <a:blip r:embed="rId2"/>
          <a:srcRect/>
          <a:stretch>
            <a:fillRect/>
          </a:stretch>
        </p:blipFill>
        <p:spPr bwMode="auto">
          <a:xfrm>
            <a:off x="4071934" y="3214686"/>
            <a:ext cx="4057650" cy="3444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472" y="1571612"/>
            <a:ext cx="7643866" cy="3714776"/>
          </a:xfrm>
        </p:spPr>
        <p:txBody>
          <a:bodyPr/>
          <a:lstStyle/>
          <a:p>
            <a:r>
              <a:rPr lang="sr-Latn-BA" sz="2000" dirty="0" smtClean="0"/>
              <a:t>Šta je zapravo moć suđenja?</a:t>
            </a:r>
          </a:p>
          <a:p>
            <a:r>
              <a:rPr lang="sr-Latn-BA" sz="2000" dirty="0" smtClean="0"/>
              <a:t>‘’Moć suđenja uopšte predstavlja onu moć saznanja koja nas osposobljava da zamislimo ono što je posebno kao nešto što se sadrži pod onim što je opšte. Ako je dato ono što je opšte (pravilo, princip, zakon), onda moć suđenja </a:t>
            </a:r>
            <a:r>
              <a:rPr lang="sr-Latn-BA" sz="2000" dirty="0" err="1" smtClean="0"/>
              <a:t>supsumira</a:t>
            </a:r>
            <a:r>
              <a:rPr lang="sr-Latn-BA" sz="2000" dirty="0" smtClean="0"/>
              <a:t> ono što je posebno pod ono što je opšte (...) jeste odredbena. Ali, ako je dato samo ono što je posebno, za koje moć suđenja treba da nađe ono što je opšte, onda je ona samo refleksivna’’. (Kant,1991: 71)</a:t>
            </a:r>
          </a:p>
          <a:p>
            <a:pPr>
              <a:buNone/>
            </a:pPr>
            <a:endParaRPr lang="sr-Latn-BA" dirty="0"/>
          </a:p>
        </p:txBody>
      </p:sp>
      <p:sp>
        <p:nvSpPr>
          <p:cNvPr id="3" name="Title 2"/>
          <p:cNvSpPr>
            <a:spLocks noGrp="1"/>
          </p:cNvSpPr>
          <p:nvPr>
            <p:ph type="title"/>
          </p:nvPr>
        </p:nvSpPr>
        <p:spPr/>
        <p:txBody>
          <a:bodyPr/>
          <a:lstStyle/>
          <a:p>
            <a:r>
              <a:rPr lang="sr-Latn-BA" i="1" dirty="0" smtClean="0"/>
              <a:t>Kritika moći suđenja </a:t>
            </a:r>
            <a:endParaRPr lang="sr-Latn-BA"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071546"/>
            <a:ext cx="8329642" cy="5019696"/>
          </a:xfrm>
        </p:spPr>
        <p:txBody>
          <a:bodyPr/>
          <a:lstStyle/>
          <a:p>
            <a:r>
              <a:rPr lang="sr-Latn-BA" dirty="0" smtClean="0"/>
              <a:t>“Najpre treba da objasnimo termin ‘suđenje’ (</a:t>
            </a:r>
            <a:r>
              <a:rPr lang="sr-Latn-BA" dirty="0" err="1" smtClean="0"/>
              <a:t>Urteil</a:t>
            </a:r>
            <a:r>
              <a:rPr lang="sr-Latn-BA" dirty="0" smtClean="0"/>
              <a:t>). U logici on označava svaki iskaz koji povezuje dva pojma. Jedino počev od trenutka u kome iskazujemo neki sud, mi možemo da se upitamo, da li je ono što kažemo tačno ili pogrešno. Ako kažemo ‘sto’, to nije ni tačno ni pogrešno, ali ako kažemo ‘sto je smeđ’, to je ili tačno ili pogrešno.  ‘Taj sto je smeđ’ predstavlja izvestan sud. Kritika suđenja razmatra prirodu uma ukoliko je on sposobnost donošenja sudova-ili bolje rečeno, ... -izvesne vrste sudova”. (</a:t>
            </a:r>
            <a:r>
              <a:rPr lang="sr-Latn-BA" dirty="0" err="1" smtClean="0"/>
              <a:t>Herš</a:t>
            </a:r>
            <a:r>
              <a:rPr lang="sr-Latn-BA" dirty="0" smtClean="0"/>
              <a:t>, 1998:169)</a:t>
            </a:r>
            <a:endParaRPr lang="sr-Latn-BA" dirty="0"/>
          </a:p>
        </p:txBody>
      </p:sp>
      <p:sp>
        <p:nvSpPr>
          <p:cNvPr id="3" name="Title 2"/>
          <p:cNvSpPr>
            <a:spLocks noGrp="1"/>
          </p:cNvSpPr>
          <p:nvPr>
            <p:ph type="title"/>
          </p:nvPr>
        </p:nvSpPr>
        <p:spPr/>
        <p:txBody>
          <a:bodyPr>
            <a:normAutofit fontScale="90000"/>
          </a:bodyPr>
          <a:lstStyle/>
          <a:p>
            <a:r>
              <a:rPr lang="sr-Latn-BA" dirty="0" smtClean="0"/>
              <a:t>Značenje riječi u  naslovu djela</a:t>
            </a:r>
            <a:br>
              <a:rPr lang="sr-Latn-BA" dirty="0" smtClean="0"/>
            </a:br>
            <a:endParaRPr lang="sr-Latn-B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401080" cy="5376862"/>
          </a:xfrm>
        </p:spPr>
        <p:txBody>
          <a:bodyPr/>
          <a:lstStyle/>
          <a:p>
            <a:r>
              <a:rPr lang="sr-Latn-BA" sz="2400" dirty="0" smtClean="0"/>
              <a:t>Ispitujući centralni pojam </a:t>
            </a:r>
            <a:r>
              <a:rPr lang="sr-Latn-BA" sz="2400" dirty="0" err="1" smtClean="0"/>
              <a:t>finaliteta</a:t>
            </a:r>
            <a:r>
              <a:rPr lang="sr-Latn-BA" sz="2400" dirty="0" smtClean="0"/>
              <a:t>, konačnosti  u </a:t>
            </a:r>
            <a:r>
              <a:rPr lang="sr-Latn-BA" sz="2400" i="1" dirty="0" smtClean="0"/>
              <a:t>Kritici moći suđenja </a:t>
            </a:r>
            <a:r>
              <a:rPr lang="sr-Latn-BA" sz="2400" dirty="0" smtClean="0"/>
              <a:t>interesantno je tumačenje Žane </a:t>
            </a:r>
            <a:r>
              <a:rPr lang="sr-Latn-BA" sz="2400" dirty="0" err="1" smtClean="0"/>
              <a:t>Herš</a:t>
            </a:r>
            <a:r>
              <a:rPr lang="sr-Latn-BA" sz="2400" dirty="0" smtClean="0"/>
              <a:t>.</a:t>
            </a:r>
            <a:r>
              <a:rPr lang="sr-Latn-BA" sz="2400" i="1" dirty="0" smtClean="0"/>
              <a:t> “</a:t>
            </a:r>
            <a:r>
              <a:rPr lang="sr-Latn-BA" sz="2400" dirty="0" smtClean="0"/>
              <a:t>Naša sposobnost suđenja je </a:t>
            </a:r>
            <a:r>
              <a:rPr lang="sr-Latn-BA" sz="2400" dirty="0" err="1" smtClean="0"/>
              <a:t>finalitet</a:t>
            </a:r>
            <a:r>
              <a:rPr lang="sr-Latn-BA" sz="2400" dirty="0" smtClean="0"/>
              <a:t>. Bitno je to razumeti. </a:t>
            </a:r>
            <a:r>
              <a:rPr lang="sr-Latn-BA" sz="2400" dirty="0" err="1" smtClean="0"/>
              <a:t>Finalitet</a:t>
            </a:r>
            <a:r>
              <a:rPr lang="sr-Latn-BA" sz="2400" dirty="0" smtClean="0"/>
              <a:t>, dakle, ulazeći  u protivrečnost s prvim dvema kritikama, ipak je, mada u njima nije reč o njemu, </a:t>
            </a:r>
            <a:r>
              <a:rPr lang="sr-Latn-BA" sz="2400" dirty="0" err="1" smtClean="0"/>
              <a:t>konstituitivan</a:t>
            </a:r>
            <a:r>
              <a:rPr lang="sr-Latn-BA" sz="2400" dirty="0" smtClean="0"/>
              <a:t>  u onom što  se u njima događa. Ovo Kanta navodi  da potraži  u svetu neki objekt u kome bi </a:t>
            </a:r>
            <a:r>
              <a:rPr lang="sr-Latn-BA" sz="2400" dirty="0" err="1" smtClean="0"/>
              <a:t>finalitet</a:t>
            </a:r>
            <a:r>
              <a:rPr lang="sr-Latn-BA" sz="2400" dirty="0" smtClean="0"/>
              <a:t> bio očit, što bi mu omogućilo saznanje da smisao stvarno ima neki smisao – drugim rečima: da </a:t>
            </a:r>
            <a:r>
              <a:rPr lang="sr-Latn-BA" sz="2400" dirty="0" err="1" smtClean="0"/>
              <a:t>finalitet</a:t>
            </a:r>
            <a:r>
              <a:rPr lang="sr-Latn-BA" sz="2400" dirty="0" smtClean="0"/>
              <a:t> stvarno ima pravo građanstva u umu. </a:t>
            </a:r>
          </a:p>
          <a:p>
            <a:pPr>
              <a:buNone/>
            </a:pPr>
            <a:r>
              <a:rPr lang="sr-Latn-BA" sz="2400" dirty="0" smtClean="0"/>
              <a:t>   Ponavljam: Kant ne postupa izričito na taj način. Ja ga tumačim; ali mislim da to činim verno”. ( </a:t>
            </a:r>
            <a:r>
              <a:rPr lang="sr-Latn-BA" sz="2400" dirty="0" err="1" smtClean="0"/>
              <a:t>Herš</a:t>
            </a:r>
            <a:r>
              <a:rPr lang="sr-Latn-BA" sz="2400" dirty="0" smtClean="0"/>
              <a:t>, 1998: 206) </a:t>
            </a:r>
            <a:endParaRPr lang="sr-Latn-BA" sz="2400" dirty="0"/>
          </a:p>
        </p:txBody>
      </p:sp>
      <p:sp>
        <p:nvSpPr>
          <p:cNvPr id="3" name="Title 2"/>
          <p:cNvSpPr>
            <a:spLocks noGrp="1"/>
          </p:cNvSpPr>
          <p:nvPr>
            <p:ph type="title"/>
          </p:nvPr>
        </p:nvSpPr>
        <p:spPr/>
        <p:txBody>
          <a:bodyPr/>
          <a:lstStyle/>
          <a:p>
            <a:r>
              <a:rPr lang="sr-Latn-BA" dirty="0" smtClean="0"/>
              <a:t> </a:t>
            </a:r>
            <a:r>
              <a:rPr lang="sr-Latn-BA" dirty="0" err="1" smtClean="0"/>
              <a:t>Finalitet</a:t>
            </a:r>
            <a:endParaRPr lang="sr-Latn-B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sz="2800" dirty="0" smtClean="0"/>
              <a:t>Kant je u djelu postavio jasan zadatak:</a:t>
            </a:r>
          </a:p>
          <a:p>
            <a:r>
              <a:rPr lang="en-US" sz="2800" i="1" dirty="0" smtClean="0"/>
              <a:t> </a:t>
            </a:r>
            <a:r>
              <a:rPr lang="en-US" sz="2800" i="1" dirty="0" err="1" smtClean="0"/>
              <a:t>Zadatak</a:t>
            </a:r>
            <a:r>
              <a:rPr lang="en-US" sz="2800" dirty="0" smtClean="0"/>
              <a:t> </a:t>
            </a:r>
            <a:r>
              <a:rPr lang="en-US" sz="2800" dirty="0" err="1" smtClean="0"/>
              <a:t>kritike</a:t>
            </a:r>
            <a:r>
              <a:rPr lang="sr-Latn-BA" sz="2800" dirty="0" smtClean="0"/>
              <a:t> je</a:t>
            </a:r>
            <a:r>
              <a:rPr lang="en-US" sz="2800" dirty="0" smtClean="0"/>
              <a:t> </a:t>
            </a:r>
            <a:r>
              <a:rPr lang="en-US" sz="2800" dirty="0" err="1" smtClean="0"/>
              <a:t>da</a:t>
            </a:r>
            <a:r>
              <a:rPr lang="en-US" sz="2800" dirty="0" smtClean="0"/>
              <a:t> </a:t>
            </a:r>
            <a:r>
              <a:rPr lang="en-US" sz="2800" dirty="0" err="1" smtClean="0"/>
              <a:t>metafiziku</a:t>
            </a:r>
            <a:r>
              <a:rPr lang="en-US" sz="2800" dirty="0" smtClean="0"/>
              <a:t> </a:t>
            </a:r>
            <a:r>
              <a:rPr lang="en-US" sz="2800" dirty="0" err="1" smtClean="0"/>
              <a:t>izvede</a:t>
            </a:r>
            <a:r>
              <a:rPr lang="en-US" sz="2800" dirty="0" smtClean="0"/>
              <a:t> </a:t>
            </a:r>
            <a:r>
              <a:rPr lang="en-US" sz="2800" dirty="0" err="1" smtClean="0"/>
              <a:t>na</a:t>
            </a:r>
            <a:r>
              <a:rPr lang="en-US" sz="2800" dirty="0" smtClean="0"/>
              <a:t> </a:t>
            </a:r>
            <a:r>
              <a:rPr lang="en-US" sz="2800" dirty="0" err="1" smtClean="0"/>
              <a:t>siguran</a:t>
            </a:r>
            <a:r>
              <a:rPr lang="en-US" sz="2800" dirty="0" smtClean="0"/>
              <a:t> put </a:t>
            </a:r>
            <a:r>
              <a:rPr lang="en-US" sz="2800" dirty="0" err="1" smtClean="0"/>
              <a:t>nauke</a:t>
            </a:r>
            <a:r>
              <a:rPr lang="en-US" sz="2800" dirty="0" smtClean="0"/>
              <a:t>, </a:t>
            </a:r>
            <a:r>
              <a:rPr lang="en-US" sz="2800" dirty="0" err="1" smtClean="0"/>
              <a:t>kako</a:t>
            </a:r>
            <a:r>
              <a:rPr lang="en-US" sz="2800" dirty="0" smtClean="0"/>
              <a:t> bi </a:t>
            </a:r>
            <a:r>
              <a:rPr lang="en-US" sz="2800" dirty="0" err="1" smtClean="0"/>
              <a:t>joj</a:t>
            </a:r>
            <a:r>
              <a:rPr lang="en-US" sz="2800" dirty="0" smtClean="0"/>
              <a:t> </a:t>
            </a:r>
            <a:r>
              <a:rPr lang="en-US" sz="2800" dirty="0" err="1" smtClean="0"/>
              <a:t>bilo</a:t>
            </a:r>
            <a:r>
              <a:rPr lang="en-US" sz="2800" dirty="0" smtClean="0"/>
              <a:t> </a:t>
            </a:r>
            <a:r>
              <a:rPr lang="en-US" sz="2800" dirty="0" err="1" smtClean="0"/>
              <a:t>dostupno</a:t>
            </a:r>
            <a:r>
              <a:rPr lang="en-US" sz="2800" dirty="0" smtClean="0"/>
              <a:t> </a:t>
            </a:r>
            <a:r>
              <a:rPr lang="en-US" sz="2800" dirty="0" err="1" smtClean="0"/>
              <a:t>polje</a:t>
            </a:r>
            <a:r>
              <a:rPr lang="en-US" sz="2800" dirty="0" smtClean="0"/>
              <a:t> </a:t>
            </a:r>
            <a:r>
              <a:rPr lang="en-US" sz="2800" dirty="0" err="1" smtClean="0"/>
              <a:t>njenih</a:t>
            </a:r>
            <a:r>
              <a:rPr lang="en-US" sz="2800" dirty="0" smtClean="0"/>
              <a:t> </a:t>
            </a:r>
            <a:r>
              <a:rPr lang="en-US" sz="2800" dirty="0" err="1" smtClean="0"/>
              <a:t>saznanja</a:t>
            </a:r>
            <a:r>
              <a:rPr lang="en-US" sz="2800" dirty="0" smtClean="0"/>
              <a:t>, </a:t>
            </a:r>
            <a:r>
              <a:rPr lang="en-US" sz="2800" dirty="0" err="1" smtClean="0"/>
              <a:t>koja</a:t>
            </a:r>
            <a:r>
              <a:rPr lang="en-US" sz="2800" dirty="0" smtClean="0"/>
              <a:t> se </a:t>
            </a:r>
            <a:r>
              <a:rPr lang="en-US" sz="2800" dirty="0" err="1" smtClean="0"/>
              <a:t>neće</a:t>
            </a:r>
            <a:r>
              <a:rPr lang="en-US" sz="2800" dirty="0" smtClean="0"/>
              <a:t> </a:t>
            </a:r>
            <a:r>
              <a:rPr lang="en-US" sz="2800" dirty="0" err="1" smtClean="0"/>
              <a:t>uvećati</a:t>
            </a:r>
            <a:r>
              <a:rPr lang="en-US" sz="2800" dirty="0" smtClean="0"/>
              <a:t>, </a:t>
            </a:r>
            <a:r>
              <a:rPr lang="en-US" sz="2800" dirty="0" err="1" smtClean="0"/>
              <a:t>ali</a:t>
            </a:r>
            <a:r>
              <a:rPr lang="en-US" sz="2800" dirty="0" smtClean="0"/>
              <a:t> </a:t>
            </a:r>
            <a:r>
              <a:rPr lang="en-US" sz="2800" dirty="0" err="1" smtClean="0"/>
              <a:t>sa</a:t>
            </a:r>
            <a:r>
              <a:rPr lang="en-US" sz="2800" dirty="0" smtClean="0"/>
              <a:t> </a:t>
            </a:r>
            <a:r>
              <a:rPr lang="en-US" sz="2800" dirty="0" err="1" smtClean="0"/>
              <a:t>određenim</a:t>
            </a:r>
            <a:r>
              <a:rPr lang="en-US" sz="2800" dirty="0" smtClean="0"/>
              <a:t> </a:t>
            </a:r>
            <a:r>
              <a:rPr lang="en-US" sz="2800" dirty="0" err="1" smtClean="0"/>
              <a:t>principima</a:t>
            </a:r>
            <a:r>
              <a:rPr lang="en-US" sz="2800" dirty="0" smtClean="0"/>
              <a:t> </a:t>
            </a:r>
            <a:r>
              <a:rPr lang="en-US" sz="2800" dirty="0" err="1" smtClean="0"/>
              <a:t>i</a:t>
            </a:r>
            <a:r>
              <a:rPr lang="en-US" sz="2800" dirty="0" smtClean="0"/>
              <a:t> </a:t>
            </a:r>
            <a:r>
              <a:rPr lang="en-US" sz="2800" dirty="0" err="1" smtClean="0"/>
              <a:t>granicama</a:t>
            </a:r>
            <a:r>
              <a:rPr lang="en-US" sz="2800" dirty="0" smtClean="0"/>
              <a:t> </a:t>
            </a:r>
            <a:r>
              <a:rPr lang="en-US" sz="2800" dirty="0" err="1" smtClean="0"/>
              <a:t>biće</a:t>
            </a:r>
            <a:r>
              <a:rPr lang="en-US" sz="2800" dirty="0" smtClean="0"/>
              <a:t> </a:t>
            </a:r>
            <a:r>
              <a:rPr lang="en-US" sz="2800" dirty="0" err="1" smtClean="0"/>
              <a:t>sigurna</a:t>
            </a:r>
            <a:r>
              <a:rPr lang="en-US" sz="2800" dirty="0" smtClean="0"/>
              <a:t> </a:t>
            </a:r>
            <a:r>
              <a:rPr lang="en-US" sz="2800" dirty="0" err="1" smtClean="0"/>
              <a:t>njena</a:t>
            </a:r>
            <a:r>
              <a:rPr lang="en-US" sz="2800" dirty="0" smtClean="0"/>
              <a:t> </a:t>
            </a:r>
            <a:r>
              <a:rPr lang="en-US" sz="2800" dirty="0" err="1" smtClean="0"/>
              <a:t>upotreba</a:t>
            </a:r>
            <a:r>
              <a:rPr lang="en-US" sz="2800" dirty="0" smtClean="0"/>
              <a:t>.</a:t>
            </a:r>
            <a:r>
              <a:rPr lang="sr-Latn-BA" sz="2800" dirty="0" smtClean="0"/>
              <a:t> </a:t>
            </a:r>
          </a:p>
          <a:p>
            <a:endParaRPr lang="sr-Latn-BA" dirty="0"/>
          </a:p>
        </p:txBody>
      </p:sp>
      <p:sp>
        <p:nvSpPr>
          <p:cNvPr id="3" name="Title 2"/>
          <p:cNvSpPr>
            <a:spLocks noGrp="1"/>
          </p:cNvSpPr>
          <p:nvPr>
            <p:ph type="title"/>
          </p:nvPr>
        </p:nvSpPr>
        <p:spPr/>
        <p:txBody>
          <a:bodyPr>
            <a:normAutofit fontScale="90000"/>
          </a:bodyPr>
          <a:lstStyle/>
          <a:p>
            <a:r>
              <a:rPr lang="sr-Latn-BA" dirty="0" smtClean="0"/>
              <a:t>Kantov odgovor-zadatak  </a:t>
            </a:r>
            <a:r>
              <a:rPr lang="sr-Latn-BA" i="1" dirty="0" smtClean="0"/>
              <a:t>Kritike čistog uma</a:t>
            </a:r>
            <a:endParaRPr lang="sr-Latn-B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sz="2000" dirty="0" smtClean="0"/>
              <a:t>Refleksivna moć suđenja dani predmet nekog razmišljanja podvodi  pod jedan opšti princip. Taj opšti princip ne nalazimo u predmetu već u nama samima (kopernikanski okret).  To činimo u osjećajima. </a:t>
            </a:r>
            <a:r>
              <a:rPr lang="sr-Latn-BA" sz="2000" dirty="0" err="1" smtClean="0"/>
              <a:t>Neriješeno</a:t>
            </a:r>
            <a:r>
              <a:rPr lang="sr-Latn-BA" sz="2000" dirty="0" smtClean="0"/>
              <a:t> pitanje nastaje – da li u nama postoji, za naše osjećaje opšte i nužno- apriori-mjerilo?</a:t>
            </a:r>
          </a:p>
          <a:p>
            <a:r>
              <a:rPr lang="sr-Latn-BA" sz="2000" dirty="0" smtClean="0"/>
              <a:t>Svi naši osjećaji jesu osjećaji zadovoljstva i nezadovoljstva.  Zadovoljstvo osjećamo kad nešto odgovara našoj potrebi ili svrsi, a nezadovoljstvo kad takva potreba ili svrha nije  ostvarena.  Iskaz o doživljaju osjećaja uvijek ima oblik podlaganja neke predstave predmeta nekoj svrsi.  Ako je svrhovitost subjektivna refleksivna moć suđenja  jest ‘estetska’, a ako je objektivna, Kant govori o ‘teleološkoj‘ moći suđenja. U kritičkoj obradi  estetike Kant istražuje lijepo i uzvišeno.</a:t>
            </a:r>
          </a:p>
          <a:p>
            <a:endParaRPr lang="sr-Latn-BA" dirty="0"/>
          </a:p>
        </p:txBody>
      </p:sp>
      <p:sp>
        <p:nvSpPr>
          <p:cNvPr id="5" name="Title 4"/>
          <p:cNvSpPr>
            <a:spLocks noGrp="1"/>
          </p:cNvSpPr>
          <p:nvPr>
            <p:ph type="title"/>
          </p:nvPr>
        </p:nvSpPr>
        <p:spPr/>
        <p:txBody>
          <a:bodyPr>
            <a:normAutofit fontScale="90000"/>
          </a:bodyPr>
          <a:lstStyle/>
          <a:p>
            <a:r>
              <a:rPr lang="sr-Latn-BA" dirty="0" smtClean="0"/>
              <a:t>Da li postoji za naše osjećaje apriori mjerilo?</a:t>
            </a:r>
            <a:endParaRPr lang="sr-Latn-B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sz="2400" i="1" dirty="0" smtClean="0"/>
              <a:t>Da bismo mogli razlikovati da li je nešto lepo ili nije lepo, mi ne povezujemo razumom predstavu sa objektom radi saznanja, već je povezujemo sa uobraziljom (možda udruženom sa razumom) sa subjektom i njegovi osećanjem zadovoljstva ili nezadovoljstva (</a:t>
            </a:r>
            <a:r>
              <a:rPr lang="sr-Latn-BA" sz="2400" dirty="0" smtClean="0"/>
              <a:t>Kant,1991: 95)</a:t>
            </a:r>
          </a:p>
          <a:p>
            <a:pPr>
              <a:buNone/>
            </a:pPr>
            <a:endParaRPr lang="sr-Latn-BA" dirty="0"/>
          </a:p>
        </p:txBody>
      </p:sp>
      <p:sp>
        <p:nvSpPr>
          <p:cNvPr id="3" name="Title 2"/>
          <p:cNvSpPr>
            <a:spLocks noGrp="1"/>
          </p:cNvSpPr>
          <p:nvPr>
            <p:ph type="title"/>
          </p:nvPr>
        </p:nvSpPr>
        <p:spPr/>
        <p:txBody>
          <a:bodyPr/>
          <a:lstStyle/>
          <a:p>
            <a:r>
              <a:rPr lang="sr-Latn-BA" dirty="0" smtClean="0"/>
              <a:t>Uobrazilja</a:t>
            </a:r>
            <a:endParaRPr lang="sr-Latn-BA"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i="1" dirty="0" smtClean="0"/>
              <a:t>...da bih mogao reći da je neki predmet lep i da bih dokazao da imam ukus, važno je šta ja iz njegove predstave u sebi  proizvodim, a ne u čemu zavisim od njegove egzistencije.(K</a:t>
            </a:r>
            <a:r>
              <a:rPr lang="sr-Latn-BA" dirty="0" smtClean="0"/>
              <a:t>ant,1991:97)</a:t>
            </a:r>
            <a:endParaRPr lang="sr-Latn-BA" i="1" dirty="0" smtClean="0"/>
          </a:p>
          <a:p>
            <a:pPr>
              <a:buNone/>
            </a:pPr>
            <a:endParaRPr lang="sr-Latn-BA" dirty="0"/>
          </a:p>
        </p:txBody>
      </p:sp>
      <p:sp>
        <p:nvSpPr>
          <p:cNvPr id="3" name="Title 2"/>
          <p:cNvSpPr>
            <a:spLocks noGrp="1"/>
          </p:cNvSpPr>
          <p:nvPr>
            <p:ph type="title"/>
          </p:nvPr>
        </p:nvSpPr>
        <p:spPr/>
        <p:txBody>
          <a:bodyPr/>
          <a:lstStyle/>
          <a:p>
            <a:r>
              <a:rPr lang="sr-Latn-BA" dirty="0" smtClean="0"/>
              <a:t>O moći suđenja...</a:t>
            </a:r>
            <a:endParaRPr lang="sr-Latn-BA"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142984"/>
            <a:ext cx="8329642" cy="4948258"/>
          </a:xfrm>
        </p:spPr>
        <p:txBody>
          <a:bodyPr/>
          <a:lstStyle/>
          <a:p>
            <a:r>
              <a:rPr lang="sr-Latn-BA" sz="2400" b="1" i="1" dirty="0" smtClean="0"/>
              <a:t>Ukus</a:t>
            </a:r>
            <a:r>
              <a:rPr lang="sr-Latn-BA" sz="2400" i="1" dirty="0" smtClean="0"/>
              <a:t> predstavlja moć prosuđivanja jednog predmeta ili neke vrste predstavljanja pomoću dopadanja ili ne dopadanja bez ikakvog interesa. Predmet takvog dopadanja naziva se lepim. (</a:t>
            </a:r>
            <a:r>
              <a:rPr lang="sr-Latn-BA" sz="2400" dirty="0" smtClean="0"/>
              <a:t>Kant, 1991:102)</a:t>
            </a:r>
            <a:endParaRPr lang="sr-Latn-BA" sz="2400" i="1" dirty="0" smtClean="0"/>
          </a:p>
          <a:p>
            <a:r>
              <a:rPr lang="sr-Latn-BA" sz="2400" b="1" i="1" dirty="0" smtClean="0"/>
              <a:t>Lepo </a:t>
            </a:r>
            <a:r>
              <a:rPr lang="sr-Latn-BA" sz="2400" i="1" dirty="0" smtClean="0"/>
              <a:t>jeste ono što se bez pojmova predstavlja kao objekat nekog </a:t>
            </a:r>
            <a:r>
              <a:rPr lang="sr-Latn-BA" sz="2400" b="1" i="1" dirty="0" smtClean="0"/>
              <a:t>opšteg </a:t>
            </a:r>
            <a:r>
              <a:rPr lang="sr-Latn-BA" sz="2400" i="1" dirty="0" smtClean="0"/>
              <a:t>dopadanja. (</a:t>
            </a:r>
            <a:r>
              <a:rPr lang="sr-Latn-BA" sz="2400" dirty="0" smtClean="0"/>
              <a:t>Kant, 1991:103)</a:t>
            </a:r>
          </a:p>
          <a:p>
            <a:r>
              <a:rPr lang="sr-Latn-BA" sz="2400" b="1" i="1" dirty="0" smtClean="0"/>
              <a:t>Lepo</a:t>
            </a:r>
            <a:r>
              <a:rPr lang="sr-Latn-BA" sz="2400" i="1" dirty="0" smtClean="0"/>
              <a:t> jeste ono što bez pojma izaziva opšte dopadanje.(</a:t>
            </a:r>
            <a:r>
              <a:rPr lang="sr-Latn-BA" sz="2400" dirty="0" smtClean="0"/>
              <a:t>Kant, 1991:111)</a:t>
            </a:r>
            <a:endParaRPr lang="sr-Latn-BA" sz="2400" i="1" dirty="0" smtClean="0"/>
          </a:p>
          <a:p>
            <a:r>
              <a:rPr lang="sr-Latn-BA" sz="2400" i="1" dirty="0" smtClean="0"/>
              <a:t>Lepota jeste forma </a:t>
            </a:r>
            <a:r>
              <a:rPr lang="sr-Latn-BA" sz="2400" b="1" i="1" dirty="0" err="1" smtClean="0"/>
              <a:t>svrhovitosti</a:t>
            </a:r>
            <a:r>
              <a:rPr lang="sr-Latn-BA" sz="2400" i="1" dirty="0" smtClean="0"/>
              <a:t> jednog predmeta,ukoliko se ona na njemu opaža </a:t>
            </a:r>
            <a:r>
              <a:rPr lang="sr-Latn-BA" sz="2400" b="1" i="1" dirty="0" smtClean="0"/>
              <a:t>bez predstave o nekoj svrsi. (</a:t>
            </a:r>
            <a:r>
              <a:rPr lang="sr-Latn-BA" sz="2400" dirty="0" smtClean="0"/>
              <a:t>Kant,1991:127)</a:t>
            </a:r>
            <a:endParaRPr lang="sr-Latn-BA" sz="2400" b="1" i="1" dirty="0" smtClean="0"/>
          </a:p>
          <a:p>
            <a:r>
              <a:rPr lang="sr-Latn-BA" sz="2400" b="1" i="1" dirty="0" smtClean="0"/>
              <a:t>Lepo</a:t>
            </a:r>
            <a:r>
              <a:rPr lang="sr-Latn-BA" sz="2400" i="1" dirty="0" smtClean="0"/>
              <a:t> jeste ono što se bez pojma saznaje kao predmet </a:t>
            </a:r>
            <a:r>
              <a:rPr lang="sr-Latn-BA" sz="2400" b="1" i="1" dirty="0" smtClean="0"/>
              <a:t>nužnog </a:t>
            </a:r>
            <a:r>
              <a:rPr lang="sr-Latn-BA" sz="2400" i="1" dirty="0" smtClean="0"/>
              <a:t>dopadanja.(</a:t>
            </a:r>
            <a:r>
              <a:rPr lang="sr-Latn-BA" sz="2400" dirty="0" smtClean="0"/>
              <a:t>Kant, 1991:131)</a:t>
            </a:r>
            <a:r>
              <a:rPr lang="sr-Latn-BA" sz="2400" i="1" dirty="0" smtClean="0"/>
              <a:t> </a:t>
            </a:r>
          </a:p>
          <a:p>
            <a:endParaRPr lang="sr-Latn-BA" dirty="0"/>
          </a:p>
        </p:txBody>
      </p:sp>
      <p:sp>
        <p:nvSpPr>
          <p:cNvPr id="3" name="Title 2"/>
          <p:cNvSpPr>
            <a:spLocks noGrp="1"/>
          </p:cNvSpPr>
          <p:nvPr>
            <p:ph type="title"/>
          </p:nvPr>
        </p:nvSpPr>
        <p:spPr/>
        <p:txBody>
          <a:bodyPr/>
          <a:lstStyle/>
          <a:p>
            <a:r>
              <a:rPr lang="sr-Latn-BA" dirty="0" smtClean="0"/>
              <a:t>Kant- misli o lijepom i ukusu</a:t>
            </a:r>
            <a:endParaRPr lang="sr-Latn-BA"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i="1" dirty="0" smtClean="0"/>
              <a:t>Prirodna lepota jeste neka </a:t>
            </a:r>
            <a:r>
              <a:rPr lang="sr-Latn-BA" b="1" i="1" dirty="0" smtClean="0"/>
              <a:t>lepa stvar; </a:t>
            </a:r>
            <a:r>
              <a:rPr lang="sr-Latn-BA" i="1" dirty="0" smtClean="0"/>
              <a:t>umetnička lepota je </a:t>
            </a:r>
            <a:r>
              <a:rPr lang="sr-Latn-BA" b="1" i="1" dirty="0" smtClean="0"/>
              <a:t>lepa predstava </a:t>
            </a:r>
            <a:r>
              <a:rPr lang="sr-Latn-BA" i="1" dirty="0" smtClean="0"/>
              <a:t>o jednoj stvari. </a:t>
            </a:r>
            <a:r>
              <a:rPr lang="sr-Latn-BA" dirty="0" smtClean="0"/>
              <a:t>(Kant, 1991:200)</a:t>
            </a:r>
            <a:endParaRPr lang="sr-Latn-BA" i="1" dirty="0" smtClean="0"/>
          </a:p>
          <a:p>
            <a:endParaRPr lang="sr-Latn-BA" dirty="0"/>
          </a:p>
        </p:txBody>
      </p:sp>
      <p:sp>
        <p:nvSpPr>
          <p:cNvPr id="3" name="Title 2"/>
          <p:cNvSpPr>
            <a:spLocks noGrp="1"/>
          </p:cNvSpPr>
          <p:nvPr>
            <p:ph type="title"/>
          </p:nvPr>
        </p:nvSpPr>
        <p:spPr/>
        <p:txBody>
          <a:bodyPr>
            <a:normAutofit fontScale="90000"/>
          </a:bodyPr>
          <a:lstStyle/>
          <a:p>
            <a:r>
              <a:rPr lang="sr-Latn-BA" dirty="0" smtClean="0"/>
              <a:t>Kant- razlika između prirodne i umjetničke ljepote</a:t>
            </a:r>
            <a:endParaRPr lang="sr-Latn-BA"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sz="2000" i="1" dirty="0" smtClean="0"/>
              <a:t>Genije jeste talenat (prirodna obdarenost) koji umetnosti propisuje pravilo. Pošto talenat kao urođena sposobnost samog umetnika spada u prirodu, to bismo se mogli izraziti i ovako: Genije je urođena duševna sposobnost (</a:t>
            </a:r>
            <a:r>
              <a:rPr lang="sr-Latn-BA" sz="2000" i="1" dirty="0" err="1" smtClean="0"/>
              <a:t>ingenium</a:t>
            </a:r>
            <a:r>
              <a:rPr lang="sr-Latn-BA" sz="2000" i="1" dirty="0" smtClean="0"/>
              <a:t>) </a:t>
            </a:r>
            <a:r>
              <a:rPr lang="sr-Latn-BA" sz="2000" b="1" i="1" dirty="0" smtClean="0"/>
              <a:t>pomoću koje</a:t>
            </a:r>
            <a:r>
              <a:rPr lang="sr-Latn-BA" sz="2000" i="1" dirty="0" smtClean="0"/>
              <a:t> priroda propisuje umjetnosti pravilo.</a:t>
            </a:r>
          </a:p>
          <a:p>
            <a:endParaRPr lang="sr-Latn-BA" sz="2000" b="1" i="1" dirty="0" smtClean="0"/>
          </a:p>
          <a:p>
            <a:r>
              <a:rPr lang="sr-Latn-BA" sz="2000" b="1" i="1" dirty="0" smtClean="0"/>
              <a:t>G</a:t>
            </a:r>
            <a:r>
              <a:rPr lang="sr-Latn-BA" sz="2000" i="1" dirty="0" smtClean="0"/>
              <a:t>enije je:1) talenat da se proizvede ono za šta se ne može propisati nikakvo određeno pravilo- ne dar </a:t>
            </a:r>
            <a:r>
              <a:rPr lang="sr-Latn-BA" sz="2000" i="1" dirty="0" err="1" smtClean="0"/>
              <a:t>umešnosti</a:t>
            </a:r>
            <a:r>
              <a:rPr lang="sr-Latn-BA" sz="2000" i="1" dirty="0" smtClean="0"/>
              <a:t> za ono što se može naučiti na osnovu nekog pravila; originalnost, dakle mora predstavljati prvu osobinu genija. 2) Pošto može da postoji i originalna besmislica, to tvorevine genija  moraju biti u isto vreme i uzori, to jest moraju biti </a:t>
            </a:r>
            <a:r>
              <a:rPr lang="sr-Latn-BA" sz="2000" b="1" i="1" dirty="0" smtClean="0"/>
              <a:t>egzemplarne,</a:t>
            </a:r>
            <a:r>
              <a:rPr lang="sr-Latn-BA" sz="2000" i="1" dirty="0" smtClean="0"/>
              <a:t> dakle, mada same nisu postale putem podražavanja, one ipak moraju drugima da služe radi podražavanja, to jest  radi upravljanja ili kao pravila prosuđivanja.  </a:t>
            </a:r>
            <a:endParaRPr lang="sr-Latn-BA" sz="2000" b="1" i="1" dirty="0" smtClean="0"/>
          </a:p>
          <a:p>
            <a:endParaRPr lang="sr-Latn-BA" dirty="0"/>
          </a:p>
        </p:txBody>
      </p:sp>
      <p:sp>
        <p:nvSpPr>
          <p:cNvPr id="3" name="Title 2"/>
          <p:cNvSpPr>
            <a:spLocks noGrp="1"/>
          </p:cNvSpPr>
          <p:nvPr>
            <p:ph type="title"/>
          </p:nvPr>
        </p:nvSpPr>
        <p:spPr/>
        <p:txBody>
          <a:bodyPr/>
          <a:lstStyle/>
          <a:p>
            <a:r>
              <a:rPr lang="sr-Latn-BA" dirty="0" smtClean="0"/>
              <a:t>Kant- talenat i genije</a:t>
            </a:r>
            <a:endParaRPr lang="sr-Latn-BA"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785794"/>
            <a:ext cx="8372476" cy="5643602"/>
          </a:xfrm>
        </p:spPr>
        <p:txBody>
          <a:bodyPr/>
          <a:lstStyle/>
          <a:p>
            <a:r>
              <a:rPr lang="sr-Latn-BA" sz="2000" i="1" dirty="0" smtClean="0"/>
              <a:t>3) Da sam genije nije u stanju da opiše kako proizvodi svoju tvorevinu, niti  to može naučno da pokaže, već genije daje pravila kao priroda; i stoga ni sam začetnik jedne tvorevine, za koju ima da zahvali svome geniju, ne zna kako se u njemu stiču ideje potrebne za tu tvorevinu, niti je takođe u njegovoj moći da takve ideje pronađe po svom nahođenju ili po planu i da ih drugima saopšti u takvim spisima koji ih osposobljavaju  da proizvede takve iste tvorevine. (Otuda je najzad i reč genije verovatno izvedeno od </a:t>
            </a:r>
            <a:r>
              <a:rPr lang="sr-Latn-BA" sz="2000" b="1" i="1" dirty="0" err="1" smtClean="0"/>
              <a:t>genius</a:t>
            </a:r>
            <a:r>
              <a:rPr lang="sr-Latn-BA" sz="2000" b="1" i="1" dirty="0" smtClean="0"/>
              <a:t>,  </a:t>
            </a:r>
            <a:r>
              <a:rPr lang="sr-Latn-BA" sz="2000" i="1" dirty="0" smtClean="0"/>
              <a:t>naročitog duha koji je dat čoveku pri rođenju, koji ga štiti i rukovodi, a od čijeg nadahnuća potiču one originalne ideje.) </a:t>
            </a:r>
          </a:p>
          <a:p>
            <a:r>
              <a:rPr lang="sr-Latn-BA" sz="2000" i="1" dirty="0" smtClean="0"/>
              <a:t>4) najzad se vidi da priroda pomoću genija ne propisuje pravila nauci, već  umetnosti, pa i to čini samo ukoliko umetnost jeste lepa umetnost.(</a:t>
            </a:r>
            <a:r>
              <a:rPr lang="sr-Latn-BA" sz="2000" dirty="0" smtClean="0"/>
              <a:t>Kant,1991: 196-197.)</a:t>
            </a:r>
          </a:p>
          <a:p>
            <a:endParaRPr lang="sr-Latn-BA" sz="2400" dirty="0"/>
          </a:p>
        </p:txBody>
      </p:sp>
      <p:sp>
        <p:nvSpPr>
          <p:cNvPr id="3" name="Title 2"/>
          <p:cNvSpPr>
            <a:spLocks noGrp="1"/>
          </p:cNvSpPr>
          <p:nvPr>
            <p:ph type="title"/>
          </p:nvPr>
        </p:nvSpPr>
        <p:spPr>
          <a:xfrm>
            <a:off x="457200" y="274638"/>
            <a:ext cx="5186370" cy="582594"/>
          </a:xfrm>
        </p:spPr>
        <p:txBody>
          <a:bodyPr>
            <a:normAutofit fontScale="90000"/>
          </a:bodyPr>
          <a:lstStyle/>
          <a:p>
            <a:r>
              <a:rPr lang="sr-Latn-BA" dirty="0" smtClean="0"/>
              <a:t>Genije...</a:t>
            </a:r>
            <a:endParaRPr lang="sr-Latn-BA"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00108"/>
            <a:ext cx="8758238" cy="5143536"/>
          </a:xfrm>
        </p:spPr>
        <p:txBody>
          <a:bodyPr/>
          <a:lstStyle/>
          <a:p>
            <a:r>
              <a:rPr lang="sr-Latn-BA" sz="2000" dirty="0" smtClean="0"/>
              <a:t>Kantovi odgovori na pitanja postavljena u </a:t>
            </a:r>
            <a:r>
              <a:rPr lang="en-US" sz="2000" dirty="0" err="1" smtClean="0"/>
              <a:t>drugom</a:t>
            </a:r>
            <a:r>
              <a:rPr lang="en-US" sz="2000" dirty="0" smtClean="0"/>
              <a:t> </a:t>
            </a:r>
            <a:r>
              <a:rPr lang="en-US" sz="2000" dirty="0" err="1" smtClean="0"/>
              <a:t>dijelu</a:t>
            </a:r>
            <a:r>
              <a:rPr lang="en-US" sz="2000" dirty="0" smtClean="0"/>
              <a:t> </a:t>
            </a:r>
            <a:r>
              <a:rPr lang="en-US" sz="2000" dirty="0" err="1" smtClean="0"/>
              <a:t>nauke</a:t>
            </a:r>
            <a:r>
              <a:rPr lang="en-US" sz="2000" dirty="0" smtClean="0"/>
              <a:t> o </a:t>
            </a:r>
            <a:r>
              <a:rPr lang="en-US" sz="2000" dirty="0" err="1" smtClean="0"/>
              <a:t>metodi</a:t>
            </a:r>
            <a:r>
              <a:rPr lang="en-US" sz="2000" dirty="0" smtClean="0"/>
              <a:t> </a:t>
            </a:r>
            <a:r>
              <a:rPr lang="sr-Latn-BA" sz="2000" i="1" dirty="0" smtClean="0"/>
              <a:t>K</a:t>
            </a:r>
            <a:r>
              <a:rPr lang="en-US" sz="2000" i="1" dirty="0" err="1" smtClean="0"/>
              <a:t>anonu</a:t>
            </a:r>
            <a:r>
              <a:rPr lang="en-US" sz="2000" i="1" dirty="0" smtClean="0"/>
              <a:t> </a:t>
            </a:r>
            <a:r>
              <a:rPr lang="en-US" sz="2000" i="1" dirty="0" err="1" smtClean="0"/>
              <a:t>čistog</a:t>
            </a:r>
            <a:r>
              <a:rPr lang="en-US" sz="2000" i="1" dirty="0" smtClean="0"/>
              <a:t> </a:t>
            </a:r>
            <a:r>
              <a:rPr lang="en-US" sz="2000" i="1" dirty="0" err="1" smtClean="0"/>
              <a:t>uma</a:t>
            </a:r>
            <a:r>
              <a:rPr lang="en-US" sz="2000" dirty="0" smtClean="0"/>
              <a:t> </a:t>
            </a:r>
            <a:r>
              <a:rPr lang="sr-Latn-BA" sz="2000" dirty="0" smtClean="0"/>
              <a:t>(</a:t>
            </a:r>
            <a:r>
              <a:rPr lang="en-US" sz="2000" dirty="0" err="1" smtClean="0"/>
              <a:t>Šta</a:t>
            </a:r>
            <a:r>
              <a:rPr lang="en-US" sz="2000" dirty="0" smtClean="0"/>
              <a:t> </a:t>
            </a:r>
            <a:r>
              <a:rPr lang="en-US" sz="2000" dirty="0" err="1" smtClean="0"/>
              <a:t>mogu</a:t>
            </a:r>
            <a:r>
              <a:rPr lang="en-US" sz="2000" dirty="0" smtClean="0"/>
              <a:t> </a:t>
            </a:r>
            <a:r>
              <a:rPr lang="en-US" sz="2000" dirty="0" err="1" smtClean="0"/>
              <a:t>znati</a:t>
            </a:r>
            <a:r>
              <a:rPr lang="en-US" sz="2000" dirty="0" smtClean="0"/>
              <a:t>? </a:t>
            </a:r>
            <a:r>
              <a:rPr lang="en-US" sz="2000" dirty="0" err="1" smtClean="0"/>
              <a:t>Šta</a:t>
            </a:r>
            <a:r>
              <a:rPr lang="en-US" sz="2000" dirty="0" smtClean="0"/>
              <a:t> </a:t>
            </a:r>
            <a:r>
              <a:rPr lang="en-US" sz="2000" dirty="0" err="1" smtClean="0"/>
              <a:t>treba</a:t>
            </a:r>
            <a:r>
              <a:rPr lang="en-US" sz="2000" dirty="0" smtClean="0"/>
              <a:t> </a:t>
            </a:r>
            <a:r>
              <a:rPr lang="en-US" sz="2000" dirty="0" err="1" smtClean="0"/>
              <a:t>da</a:t>
            </a:r>
            <a:r>
              <a:rPr lang="en-US" sz="2000" dirty="0" smtClean="0"/>
              <a:t> </a:t>
            </a:r>
            <a:r>
              <a:rPr lang="en-US" sz="2000" dirty="0" err="1" smtClean="0"/>
              <a:t>činim</a:t>
            </a:r>
            <a:r>
              <a:rPr lang="en-US" sz="2000" dirty="0" smtClean="0"/>
              <a:t>? </a:t>
            </a:r>
            <a:r>
              <a:rPr lang="en-US" sz="2000" dirty="0" err="1" smtClean="0"/>
              <a:t>Čemu</a:t>
            </a:r>
            <a:r>
              <a:rPr lang="en-US" sz="2000" dirty="0" smtClean="0"/>
              <a:t> </a:t>
            </a:r>
            <a:r>
              <a:rPr lang="en-US" sz="2000" dirty="0" err="1" smtClean="0"/>
              <a:t>smijem</a:t>
            </a:r>
            <a:r>
              <a:rPr lang="en-US" sz="2000" dirty="0" smtClean="0"/>
              <a:t> </a:t>
            </a:r>
            <a:r>
              <a:rPr lang="en-US" sz="2000" dirty="0" err="1" smtClean="0"/>
              <a:t>da</a:t>
            </a:r>
            <a:r>
              <a:rPr lang="en-US" sz="2000" dirty="0" smtClean="0"/>
              <a:t> se </a:t>
            </a:r>
            <a:r>
              <a:rPr lang="en-US" sz="2000" dirty="0" err="1" smtClean="0"/>
              <a:t>nadam</a:t>
            </a:r>
            <a:r>
              <a:rPr lang="en-US" sz="2000" dirty="0" smtClean="0"/>
              <a:t>?</a:t>
            </a:r>
            <a:r>
              <a:rPr lang="sr-Latn-BA" sz="2000" dirty="0" smtClean="0"/>
              <a:t>) pobudili su i otvorili nova pitanja. </a:t>
            </a:r>
          </a:p>
          <a:p>
            <a:r>
              <a:rPr lang="sr-Latn-BA" sz="2000" dirty="0" smtClean="0"/>
              <a:t>“Sve velike promene modernih vremena počele su sa Kantom. U vreme kada </a:t>
            </a:r>
            <a:r>
              <a:rPr lang="sr-Latn-BA" sz="2000" dirty="0" err="1" smtClean="0"/>
              <a:t>Heidegger</a:t>
            </a:r>
            <a:r>
              <a:rPr lang="sr-Latn-BA" sz="2000" dirty="0" smtClean="0"/>
              <a:t> piše knjigu ‘Kant i problem metafizike’, u kojoj pokušava da dokaže da je Kantova kritika čistog uma zapravo zasnivanje metafizike, </a:t>
            </a:r>
            <a:r>
              <a:rPr lang="sr-Latn-BA" sz="2000" dirty="0" err="1" smtClean="0"/>
              <a:t>neokantovstvo</a:t>
            </a:r>
            <a:r>
              <a:rPr lang="sr-Latn-BA" sz="2000" dirty="0" smtClean="0"/>
              <a:t> je u Evropi u punoj zrelosti... Sa svoje strane, kako sam ovaj  filozof piše, isto </a:t>
            </a:r>
            <a:r>
              <a:rPr lang="sr-Latn-BA" sz="2000" dirty="0" err="1" smtClean="0"/>
              <a:t>neokantovstvo</a:t>
            </a:r>
            <a:r>
              <a:rPr lang="sr-Latn-BA" sz="2000" dirty="0" smtClean="0"/>
              <a:t> je zaslužno za najmanje tri  važne stvari u filozofiji XX veka. Prvo, obnovom, mada jednostranom, Kantove filozofije pozitivizmu je preostalo jedino da ‘sklizne’ u idolatriju činjenica. Drugo, sama Kantova filozofija je brižnom obradom i klasifikacijom postala dostupna u gotovo celom svom obimu i, treće, na mnogo viši teorijski nivo je dignuto samo istraživanje istorijske filozofije,  naročito antičke”. (</a:t>
            </a:r>
            <a:r>
              <a:rPr lang="sr-Latn-BA" sz="2000" dirty="0" err="1" smtClean="0"/>
              <a:t>Stanisavac</a:t>
            </a:r>
            <a:r>
              <a:rPr lang="sr-Latn-BA" sz="2000" dirty="0" smtClean="0"/>
              <a:t>, 1979:11)</a:t>
            </a:r>
            <a:endParaRPr lang="sr-Latn-BA" sz="2000" dirty="0"/>
          </a:p>
        </p:txBody>
      </p:sp>
      <p:sp>
        <p:nvSpPr>
          <p:cNvPr id="3" name="Title 2"/>
          <p:cNvSpPr>
            <a:spLocks noGrp="1"/>
          </p:cNvSpPr>
          <p:nvPr>
            <p:ph type="title"/>
          </p:nvPr>
        </p:nvSpPr>
        <p:spPr>
          <a:xfrm>
            <a:off x="714348" y="274638"/>
            <a:ext cx="7972452" cy="796908"/>
          </a:xfrm>
        </p:spPr>
        <p:txBody>
          <a:bodyPr/>
          <a:lstStyle/>
          <a:p>
            <a:r>
              <a:rPr lang="sr-Latn-BA" dirty="0" smtClean="0"/>
              <a:t>Odgovori...</a:t>
            </a:r>
            <a:endParaRPr lang="sr-Latn-BA"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481138"/>
            <a:ext cx="8472518" cy="5091134"/>
          </a:xfrm>
        </p:spPr>
        <p:txBody>
          <a:bodyPr/>
          <a:lstStyle/>
          <a:p>
            <a:r>
              <a:rPr lang="sr-Latn-BA" sz="2400" dirty="0" smtClean="0"/>
              <a:t>Pitanje </a:t>
            </a:r>
            <a:r>
              <a:rPr lang="sr-Latn-BA" sz="2400" dirty="0" smtClean="0"/>
              <a:t>svih Kantovih </a:t>
            </a:r>
            <a:r>
              <a:rPr lang="sr-Latn-BA" sz="2400" dirty="0" smtClean="0"/>
              <a:t>pitanja</a:t>
            </a:r>
            <a:r>
              <a:rPr lang="sr-Latn-BA" sz="2400" dirty="0" smtClean="0"/>
              <a:t> </a:t>
            </a:r>
            <a:r>
              <a:rPr lang="sr-Latn-BA" sz="2400" i="1" dirty="0" smtClean="0"/>
              <a:t>šta je </a:t>
            </a:r>
            <a:r>
              <a:rPr lang="sr-Latn-BA" sz="2400" i="1" dirty="0" smtClean="0"/>
              <a:t>čovjek </a:t>
            </a:r>
            <a:r>
              <a:rPr lang="sr-Latn-BA" sz="2400" dirty="0" smtClean="0"/>
              <a:t>- doprinijelo je</a:t>
            </a:r>
            <a:r>
              <a:rPr lang="sr-Latn-BA" sz="2400" dirty="0" smtClean="0"/>
              <a:t> pojavi  </a:t>
            </a:r>
            <a:r>
              <a:rPr lang="sr-Latn-BA" sz="2400" dirty="0" smtClean="0"/>
              <a:t>filozofske antropologije i djela koja pokušavaju da daju odgovor na </a:t>
            </a:r>
            <a:r>
              <a:rPr lang="sr-Latn-BA" sz="2400" dirty="0" smtClean="0"/>
              <a:t>pitanje i </a:t>
            </a:r>
            <a:r>
              <a:rPr lang="sr-Latn-BA" sz="2400" i="1" dirty="0" smtClean="0"/>
              <a:t>ko je čovjek</a:t>
            </a:r>
            <a:r>
              <a:rPr lang="sr-Latn-BA" sz="2400" dirty="0" smtClean="0"/>
              <a:t>. </a:t>
            </a:r>
            <a:r>
              <a:rPr lang="sr-Latn-BA" sz="2400" dirty="0" smtClean="0"/>
              <a:t>Hajdeger piše spis </a:t>
            </a:r>
            <a:r>
              <a:rPr lang="sr-Latn-BA" sz="2400" i="1" dirty="0" smtClean="0"/>
              <a:t>Kant i problem metafizike </a:t>
            </a:r>
            <a:r>
              <a:rPr lang="sr-Latn-BA" sz="2400" dirty="0" smtClean="0"/>
              <a:t>koji posvećuje Maksu </a:t>
            </a:r>
            <a:r>
              <a:rPr lang="sr-Latn-BA" sz="2400" dirty="0" err="1" smtClean="0"/>
              <a:t>Šeleru</a:t>
            </a:r>
            <a:r>
              <a:rPr lang="sr-Latn-BA" sz="2400" dirty="0" smtClean="0"/>
              <a:t> osnivaču filozofske antropologije. Šeler je otkrio da onaj prvi i najniži </a:t>
            </a:r>
            <a:r>
              <a:rPr lang="sr-Latn-BA" sz="2400" dirty="0" smtClean="0"/>
              <a:t>sloj </a:t>
            </a:r>
            <a:r>
              <a:rPr lang="sr-Latn-BA" sz="2400" i="1" dirty="0" smtClean="0"/>
              <a:t>čuvstveni poriv </a:t>
            </a:r>
            <a:r>
              <a:rPr lang="sr-Latn-BA" sz="2400" dirty="0" smtClean="0"/>
              <a:t>ima moć i uticaj na čovjekovu </a:t>
            </a:r>
            <a:r>
              <a:rPr lang="sr-Latn-BA" sz="2400" dirty="0" smtClean="0"/>
              <a:t>ličnost, </a:t>
            </a:r>
            <a:r>
              <a:rPr lang="sr-Latn-BA" sz="2400" dirty="0" smtClean="0"/>
              <a:t>što je  Hajdeger smatrao da je  i Kanta uplašilo kad je uočio kako je uobrazilja i mašta onaj nepoznati  korijen oba stabla ljudskog </a:t>
            </a:r>
            <a:r>
              <a:rPr lang="sr-Latn-BA" sz="2400" dirty="0" smtClean="0"/>
              <a:t>saznanja. </a:t>
            </a:r>
            <a:r>
              <a:rPr lang="sr-Latn-BA" sz="2400" dirty="0" smtClean="0"/>
              <a:t>I </a:t>
            </a:r>
            <a:r>
              <a:rPr lang="sr-Latn-BA" sz="2400" dirty="0" err="1" smtClean="0"/>
              <a:t>Difren</a:t>
            </a:r>
            <a:r>
              <a:rPr lang="sr-Latn-BA" sz="2400" dirty="0" smtClean="0"/>
              <a:t> u svom djelu Za </a:t>
            </a:r>
            <a:r>
              <a:rPr lang="sr-Latn-BA" sz="2400" i="1" dirty="0" smtClean="0"/>
              <a:t>čoveka </a:t>
            </a:r>
            <a:r>
              <a:rPr lang="sr-Latn-BA" sz="2400" dirty="0" smtClean="0"/>
              <a:t>kritikuje</a:t>
            </a:r>
            <a:r>
              <a:rPr lang="sr-Latn-BA" sz="2400" i="1" dirty="0" smtClean="0"/>
              <a:t> </a:t>
            </a:r>
            <a:r>
              <a:rPr lang="sr-Latn-BA" sz="2400" dirty="0" smtClean="0"/>
              <a:t>Hajdegera koji je izjednačio Kantovo transcendentalno i transcendentno</a:t>
            </a:r>
            <a:r>
              <a:rPr lang="sr-Latn-BA" dirty="0" smtClean="0"/>
              <a:t>. </a:t>
            </a:r>
            <a:r>
              <a:rPr lang="sr-Latn-BA" sz="2400" dirty="0" smtClean="0"/>
              <a:t>Sve ovo ukazuje koliko je Kantova filozofija imala uticaj na tok dalje filozofske misli.</a:t>
            </a:r>
            <a:endParaRPr lang="sr-Latn-BA" sz="2400" i="1" dirty="0"/>
          </a:p>
        </p:txBody>
      </p:sp>
      <p:sp>
        <p:nvSpPr>
          <p:cNvPr id="3" name="Title 2"/>
          <p:cNvSpPr>
            <a:spLocks noGrp="1"/>
          </p:cNvSpPr>
          <p:nvPr>
            <p:ph type="title"/>
          </p:nvPr>
        </p:nvSpPr>
        <p:spPr/>
        <p:txBody>
          <a:bodyPr/>
          <a:lstStyle/>
          <a:p>
            <a:r>
              <a:rPr lang="sr-Latn-BA" dirty="0" smtClean="0"/>
              <a:t>Šta je čovjek?</a:t>
            </a:r>
            <a:endParaRPr lang="sr-Latn-BA"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9394" name="Picture 2"/>
          <p:cNvPicPr>
            <a:picLocks noGrp="1" noChangeAspect="1" noChangeArrowheads="1"/>
          </p:cNvPicPr>
          <p:nvPr>
            <p:ph idx="1"/>
          </p:nvPr>
        </p:nvPicPr>
        <p:blipFill>
          <a:blip r:embed="rId2"/>
          <a:srcRect/>
          <a:stretch>
            <a:fillRect/>
          </a:stretch>
        </p:blipFill>
        <p:spPr>
          <a:xfrm>
            <a:off x="2543175" y="2120900"/>
            <a:ext cx="4057650" cy="3246438"/>
          </a:xfrm>
        </p:spPr>
      </p:pic>
      <p:sp>
        <p:nvSpPr>
          <p:cNvPr id="2" name="Title 1"/>
          <p:cNvSpPr>
            <a:spLocks noGrp="1"/>
          </p:cNvSpPr>
          <p:nvPr>
            <p:ph type="title"/>
          </p:nvPr>
        </p:nvSpPr>
        <p:spPr/>
        <p:txBody>
          <a:bodyPr>
            <a:normAutofit fontScale="90000"/>
          </a:bodyPr>
          <a:lstStyle/>
          <a:p>
            <a:pPr fontAlgn="auto">
              <a:spcAft>
                <a:spcPts val="0"/>
              </a:spcAft>
              <a:defRPr/>
            </a:pPr>
            <a:r>
              <a:rPr lang="sr-Latn-BA" dirty="0" smtClean="0"/>
              <a:t>Kantova filozofija istorije i društva</a:t>
            </a:r>
            <a:endParaRPr lang="sr-Latn-B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481138"/>
            <a:ext cx="8401080" cy="5019696"/>
          </a:xfrm>
        </p:spPr>
        <p:txBody>
          <a:bodyPr/>
          <a:lstStyle/>
          <a:p>
            <a:r>
              <a:rPr lang="sr-Latn-BA" sz="2400" dirty="0" smtClean="0"/>
              <a:t>Kant postavlja pitanje: da li postoje takva saznanja koja su nezavisna od iskustva?</a:t>
            </a:r>
          </a:p>
          <a:p>
            <a:r>
              <a:rPr lang="sr-Latn-BA" sz="2400" dirty="0" smtClean="0"/>
              <a:t>Sve </a:t>
            </a:r>
            <a:r>
              <a:rPr lang="sr-Latn-BA" sz="2400" dirty="0" smtClean="0"/>
              <a:t>naše saznanje počinje iskustvom. “Ali, premda celokupno saznanje počinje sa iskustvom, ipak zbog toga ne proističe sve saznanje iz iskustva”.(Kant,1990: 31</a:t>
            </a:r>
            <a:r>
              <a:rPr lang="sr-Latn-BA" sz="2400" dirty="0" smtClean="0"/>
              <a:t>)</a:t>
            </a:r>
          </a:p>
          <a:p>
            <a:r>
              <a:rPr lang="sr-Latn-BA" sz="2400" dirty="0" smtClean="0"/>
              <a:t>Kant pronalazi saznanja koja su nezavisna od iskustva.</a:t>
            </a:r>
            <a:endParaRPr lang="sr-Latn-BA" sz="2400" dirty="0" smtClean="0"/>
          </a:p>
          <a:p>
            <a:r>
              <a:rPr lang="sr-Latn-BA" sz="2400" dirty="0" smtClean="0"/>
              <a:t>Kant </a:t>
            </a:r>
            <a:r>
              <a:rPr lang="sr-Latn-BA" sz="2400" dirty="0" smtClean="0"/>
              <a:t>ta saznanja naziva </a:t>
            </a:r>
            <a:r>
              <a:rPr lang="sr-Latn-BA" sz="2400" i="1" dirty="0" smtClean="0"/>
              <a:t>a priori i razlikuje ih od empiričkih saznanja koja imaju svoje izvore a posteriori, to jest u iskustvu. </a:t>
            </a:r>
            <a:r>
              <a:rPr lang="sr-Latn-BA" sz="2400" dirty="0" smtClean="0"/>
              <a:t>( Kant, 1990: 31)</a:t>
            </a:r>
            <a:endParaRPr lang="sr-Latn-BA" sz="2400" i="1" dirty="0" smtClean="0"/>
          </a:p>
          <a:p>
            <a:r>
              <a:rPr lang="en-US" sz="2400" i="1" dirty="0" err="1" smtClean="0"/>
              <a:t>Cilj</a:t>
            </a:r>
            <a:r>
              <a:rPr lang="en-US" sz="2400" dirty="0" smtClean="0"/>
              <a:t> </a:t>
            </a:r>
            <a:r>
              <a:rPr lang="sr-Latn-BA" sz="2400" dirty="0" smtClean="0"/>
              <a:t>k</a:t>
            </a:r>
            <a:r>
              <a:rPr lang="en-US" sz="2400" dirty="0" err="1" smtClean="0"/>
              <a:t>ritike</a:t>
            </a:r>
            <a:r>
              <a:rPr lang="en-US" sz="2400" dirty="0" smtClean="0"/>
              <a:t> je bio: </a:t>
            </a:r>
            <a:r>
              <a:rPr lang="en-US" sz="2400" dirty="0" err="1" smtClean="0"/>
              <a:t>utvrditi</a:t>
            </a:r>
            <a:r>
              <a:rPr lang="en-US" sz="2400" dirty="0" smtClean="0"/>
              <a:t> </a:t>
            </a:r>
            <a:r>
              <a:rPr lang="en-US" sz="2400" dirty="0" err="1" smtClean="0"/>
              <a:t>da</a:t>
            </a:r>
            <a:r>
              <a:rPr lang="en-US" sz="2400" dirty="0" smtClean="0"/>
              <a:t> </a:t>
            </a:r>
            <a:r>
              <a:rPr lang="en-US" sz="2400" dirty="0" err="1" smtClean="0"/>
              <a:t>li</a:t>
            </a:r>
            <a:r>
              <a:rPr lang="en-US" sz="2400" dirty="0" smtClean="0"/>
              <a:t> je </a:t>
            </a:r>
            <a:r>
              <a:rPr lang="en-US" sz="2400" dirty="0" err="1" smtClean="0"/>
              <a:t>metafizika</a:t>
            </a:r>
            <a:r>
              <a:rPr lang="en-US" sz="2400" dirty="0" smtClean="0"/>
              <a:t> </a:t>
            </a:r>
            <a:r>
              <a:rPr lang="en-US" sz="2400" dirty="0" err="1" smtClean="0"/>
              <a:t>moguća</a:t>
            </a:r>
            <a:r>
              <a:rPr lang="en-US" sz="2400" dirty="0" smtClean="0"/>
              <a:t>. </a:t>
            </a:r>
            <a:r>
              <a:rPr lang="en-US" sz="2400" dirty="0" err="1" smtClean="0"/>
              <a:t>Metafizička</a:t>
            </a:r>
            <a:r>
              <a:rPr lang="en-US" sz="2400" dirty="0" smtClean="0"/>
              <a:t> s</a:t>
            </a:r>
            <a:r>
              <a:rPr lang="sr-Latn-BA" sz="2400" dirty="0" err="1" smtClean="0"/>
              <a:t>aznanja</a:t>
            </a:r>
            <a:r>
              <a:rPr lang="en-US" sz="2400" dirty="0" smtClean="0"/>
              <a:t> </a:t>
            </a:r>
            <a:r>
              <a:rPr lang="en-US" sz="2400" dirty="0" err="1" smtClean="0"/>
              <a:t>mora</a:t>
            </a:r>
            <a:r>
              <a:rPr lang="sr-Latn-BA" sz="2400" dirty="0" smtClean="0"/>
              <a:t>ju</a:t>
            </a:r>
            <a:r>
              <a:rPr lang="en-US" sz="2400" dirty="0" smtClean="0"/>
              <a:t> </a:t>
            </a:r>
            <a:r>
              <a:rPr lang="en-US" sz="2400" dirty="0" err="1" smtClean="0"/>
              <a:t>biti</a:t>
            </a:r>
            <a:r>
              <a:rPr lang="en-US" sz="2400" dirty="0" smtClean="0"/>
              <a:t> </a:t>
            </a:r>
            <a:r>
              <a:rPr lang="en-US" sz="2400" dirty="0" err="1" smtClean="0"/>
              <a:t>apriorna</a:t>
            </a:r>
            <a:r>
              <a:rPr lang="en-US" sz="2400" dirty="0" smtClean="0"/>
              <a:t>, </a:t>
            </a:r>
            <a:r>
              <a:rPr lang="en-US" sz="2400" dirty="0" err="1" smtClean="0"/>
              <a:t>tj</a:t>
            </a:r>
            <a:r>
              <a:rPr lang="en-US" sz="2400" dirty="0" smtClean="0"/>
              <a:t>. </a:t>
            </a:r>
            <a:r>
              <a:rPr lang="en-US" sz="2400" dirty="0" err="1" smtClean="0"/>
              <a:t>nezavisna</a:t>
            </a:r>
            <a:r>
              <a:rPr lang="en-US" sz="2400" dirty="0" smtClean="0"/>
              <a:t> </a:t>
            </a:r>
            <a:r>
              <a:rPr lang="en-US" sz="2400" dirty="0" err="1" smtClean="0"/>
              <a:t>od</a:t>
            </a:r>
            <a:r>
              <a:rPr lang="en-US" sz="2400" dirty="0" smtClean="0"/>
              <a:t> </a:t>
            </a:r>
            <a:r>
              <a:rPr lang="en-US" sz="2400" dirty="0" err="1" smtClean="0"/>
              <a:t>svakog</a:t>
            </a:r>
            <a:r>
              <a:rPr lang="en-US" sz="2400" dirty="0" smtClean="0"/>
              <a:t> </a:t>
            </a:r>
            <a:r>
              <a:rPr lang="en-US" sz="2400" dirty="0" err="1" smtClean="0"/>
              <a:t>iskustva</a:t>
            </a:r>
            <a:r>
              <a:rPr lang="sr-Latn-BA" sz="2400" dirty="0" smtClean="0"/>
              <a:t>.</a:t>
            </a:r>
            <a:endParaRPr lang="sr-Latn-BA" dirty="0" smtClean="0"/>
          </a:p>
          <a:p>
            <a:endParaRPr lang="sr-Latn-BA" dirty="0"/>
          </a:p>
        </p:txBody>
      </p:sp>
      <p:sp>
        <p:nvSpPr>
          <p:cNvPr id="3" name="Title 2"/>
          <p:cNvSpPr>
            <a:spLocks noGrp="1"/>
          </p:cNvSpPr>
          <p:nvPr>
            <p:ph type="title"/>
          </p:nvPr>
        </p:nvSpPr>
        <p:spPr/>
        <p:txBody>
          <a:bodyPr/>
          <a:lstStyle/>
          <a:p>
            <a:r>
              <a:rPr lang="sr-Latn-BA" dirty="0" smtClean="0"/>
              <a:t>Cilj </a:t>
            </a:r>
            <a:r>
              <a:rPr lang="sr-Latn-BA" i="1" dirty="0" smtClean="0"/>
              <a:t>Kritike čistog uma</a:t>
            </a:r>
            <a:endParaRPr lang="sr-Latn-BA" i="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80000"/>
              </a:lnSpc>
            </a:pPr>
            <a:r>
              <a:rPr lang="sr-Latn-BA" sz="2500" dirty="0" smtClean="0"/>
              <a:t>Razlika koju čovjek kao biće posjeduje u odnosu na druga živa bića je istorija.</a:t>
            </a:r>
          </a:p>
          <a:p>
            <a:pPr>
              <a:lnSpc>
                <a:spcPct val="80000"/>
              </a:lnSpc>
            </a:pPr>
            <a:r>
              <a:rPr lang="sr-Latn-BA" sz="2500" dirty="0" smtClean="0"/>
              <a:t>Napredak koji je tu vidljiv zavisi i od načina na koji se stečeno prenosi </a:t>
            </a:r>
            <a:r>
              <a:rPr lang="sr-Latn-BA" sz="2500" dirty="0" smtClean="0"/>
              <a:t>(vaspitanja </a:t>
            </a:r>
            <a:r>
              <a:rPr lang="sr-Latn-BA" sz="2500" dirty="0" smtClean="0"/>
              <a:t>i obrazovanja uvijek uslovljenog poštovanjem moralnih zakona i ono kako se djeca uče misliti, disciplinovanja) i od antagonizma prisutnog u čovjeku.</a:t>
            </a:r>
          </a:p>
          <a:p>
            <a:pPr>
              <a:lnSpc>
                <a:spcPct val="80000"/>
              </a:lnSpc>
            </a:pPr>
            <a:r>
              <a:rPr lang="sr-Latn-BA" sz="2500" dirty="0" smtClean="0"/>
              <a:t>Čovjekova priroda je ‘nedruštvena </a:t>
            </a:r>
            <a:r>
              <a:rPr lang="sr-Latn-BA" sz="2500" dirty="0" smtClean="0"/>
              <a:t>društvenost’, </a:t>
            </a:r>
            <a:r>
              <a:rPr lang="sr-Latn-BA" sz="2500" dirty="0" smtClean="0"/>
              <a:t>on teži prema društvu, a ipak mu se protivi.</a:t>
            </a:r>
          </a:p>
          <a:p>
            <a:pPr>
              <a:lnSpc>
                <a:spcPct val="80000"/>
              </a:lnSpc>
            </a:pPr>
            <a:r>
              <a:rPr lang="sr-Latn-BA" sz="2500" dirty="0" smtClean="0"/>
              <a:t>Filozofiju istorije Kant je izgradio pomoću principa </a:t>
            </a:r>
            <a:r>
              <a:rPr lang="sr-Latn-BA" sz="2500" dirty="0" err="1" smtClean="0"/>
              <a:t>svrhovitosti</a:t>
            </a:r>
            <a:r>
              <a:rPr lang="sr-Latn-BA" sz="2500" dirty="0" smtClean="0"/>
              <a:t>.</a:t>
            </a:r>
          </a:p>
          <a:p>
            <a:pPr>
              <a:lnSpc>
                <a:spcPct val="80000"/>
              </a:lnSpc>
            </a:pPr>
            <a:r>
              <a:rPr lang="sr-Latn-BA" sz="2500" dirty="0" smtClean="0"/>
              <a:t>Istorija se odvija u znaku </a:t>
            </a:r>
            <a:r>
              <a:rPr lang="sr-Latn-BA" sz="2500" dirty="0" err="1" smtClean="0"/>
              <a:t>namjere</a:t>
            </a:r>
            <a:r>
              <a:rPr lang="sr-Latn-BA" sz="2500" dirty="0" smtClean="0"/>
              <a:t> prirode.</a:t>
            </a:r>
          </a:p>
          <a:p>
            <a:pPr>
              <a:lnSpc>
                <a:spcPct val="80000"/>
              </a:lnSpc>
            </a:pPr>
            <a:r>
              <a:rPr lang="sr-Latn-BA" sz="2500" dirty="0" smtClean="0"/>
              <a:t>Skriveni plan prirode je savršeno državno uređenje.  </a:t>
            </a:r>
          </a:p>
          <a:p>
            <a:pPr>
              <a:lnSpc>
                <a:spcPct val="80000"/>
              </a:lnSpc>
            </a:pPr>
            <a:endParaRPr lang="sr-Latn-BA" sz="2500" dirty="0" smtClean="0"/>
          </a:p>
          <a:p>
            <a:pPr>
              <a:lnSpc>
                <a:spcPct val="80000"/>
              </a:lnSpc>
            </a:pPr>
            <a:endParaRPr lang="sr-Latn-BA" sz="2500" dirty="0" smtClean="0"/>
          </a:p>
        </p:txBody>
      </p:sp>
      <p:sp>
        <p:nvSpPr>
          <p:cNvPr id="2" name="Title 1"/>
          <p:cNvSpPr>
            <a:spLocks noGrp="1"/>
          </p:cNvSpPr>
          <p:nvPr>
            <p:ph type="title"/>
          </p:nvPr>
        </p:nvSpPr>
        <p:spPr/>
        <p:txBody>
          <a:bodyPr>
            <a:normAutofit fontScale="90000"/>
          </a:bodyPr>
          <a:lstStyle/>
          <a:p>
            <a:pPr fontAlgn="auto">
              <a:spcAft>
                <a:spcPts val="0"/>
              </a:spcAft>
              <a:defRPr/>
            </a:pPr>
            <a:r>
              <a:rPr lang="sr-Latn-BA" dirty="0" smtClean="0"/>
              <a:t>Kantova filozofija istorije i društva</a:t>
            </a:r>
            <a:endParaRPr lang="sr-Latn-BA"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sr-Latn-BA" sz="2500" i="1" dirty="0" smtClean="0"/>
              <a:t>Početak istorije </a:t>
            </a:r>
            <a:r>
              <a:rPr lang="sr-Latn-BA" sz="2500" i="1" dirty="0" err="1" smtClean="0"/>
              <a:t>obilježen</a:t>
            </a:r>
            <a:r>
              <a:rPr lang="sr-Latn-BA" sz="2500" i="1" dirty="0" smtClean="0"/>
              <a:t> je napuštanjem tutorstva prirode i stupanjem u stanje slobode.</a:t>
            </a:r>
          </a:p>
          <a:p>
            <a:r>
              <a:rPr lang="sr-Latn-BA" sz="2500" i="1" dirty="0" smtClean="0"/>
              <a:t>Istorija prirode počinje od dobra, jer je ono djelo boga; istorija slobode počinje od zla, jer je ono ljudsko djelo.</a:t>
            </a:r>
          </a:p>
          <a:p>
            <a:r>
              <a:rPr lang="sr-Latn-BA" sz="2500" i="1" dirty="0" smtClean="0"/>
              <a:t>Samo u građanskom društvu, ostvaruje se najviša </a:t>
            </a:r>
            <a:r>
              <a:rPr lang="sr-Latn-BA" sz="2500" i="1" dirty="0" err="1" smtClean="0"/>
              <a:t>namjera</a:t>
            </a:r>
            <a:r>
              <a:rPr lang="sr-Latn-BA" sz="2500" i="1" dirty="0" smtClean="0"/>
              <a:t> prirode.</a:t>
            </a:r>
          </a:p>
          <a:p>
            <a:r>
              <a:rPr lang="sr-Latn-BA" sz="2500" i="1" dirty="0" smtClean="0"/>
              <a:t>Ista ona </a:t>
            </a:r>
            <a:r>
              <a:rPr lang="sr-Latn-BA" sz="2500" i="1" dirty="0" err="1" smtClean="0"/>
              <a:t>nedruštvenost</a:t>
            </a:r>
            <a:r>
              <a:rPr lang="sr-Latn-BA" sz="2500" i="1" dirty="0" smtClean="0"/>
              <a:t>, čija se </a:t>
            </a:r>
            <a:r>
              <a:rPr lang="sr-Latn-BA" sz="2500" i="1" dirty="0" err="1" smtClean="0"/>
              <a:t>djelotvornost</a:t>
            </a:r>
            <a:r>
              <a:rPr lang="sr-Latn-BA" sz="2500" i="1" dirty="0" smtClean="0"/>
              <a:t> potvrdila u uspostavljanju i održavanju građanskog društva, ponovo se javlja kao pokretački princip  stvaranja  zajednice država u njihovim </a:t>
            </a:r>
            <a:r>
              <a:rPr lang="sr-Latn-BA" sz="2500" i="1" dirty="0" err="1" smtClean="0"/>
              <a:t>spoljašnim</a:t>
            </a:r>
            <a:r>
              <a:rPr lang="sr-Latn-BA" sz="2500" i="1" dirty="0" smtClean="0"/>
              <a:t> odnosima. </a:t>
            </a:r>
          </a:p>
        </p:txBody>
      </p:sp>
      <p:sp>
        <p:nvSpPr>
          <p:cNvPr id="3" name="Title 2"/>
          <p:cNvSpPr>
            <a:spLocks noGrp="1"/>
          </p:cNvSpPr>
          <p:nvPr>
            <p:ph type="title"/>
          </p:nvPr>
        </p:nvSpPr>
        <p:spPr/>
        <p:txBody>
          <a:bodyPr>
            <a:normAutofit fontScale="90000"/>
          </a:bodyPr>
          <a:lstStyle/>
          <a:p>
            <a:pPr fontAlgn="auto">
              <a:spcAft>
                <a:spcPts val="0"/>
              </a:spcAft>
              <a:defRPr/>
            </a:pPr>
            <a:r>
              <a:rPr lang="sr-Latn-BA" dirty="0" smtClean="0"/>
              <a:t> Kantov članak </a:t>
            </a:r>
            <a:r>
              <a:rPr lang="sr-Latn-BA" i="1" dirty="0" smtClean="0"/>
              <a:t>Nagađanje </a:t>
            </a:r>
            <a:r>
              <a:rPr lang="sr-Latn-BA" i="1" dirty="0" smtClean="0"/>
              <a:t>o početku istorije</a:t>
            </a:r>
            <a:endParaRPr lang="sr-Latn-BA" i="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80000"/>
              </a:lnSpc>
            </a:pPr>
            <a:r>
              <a:rPr lang="sr-Latn-BA" sz="2300" dirty="0" smtClean="0"/>
              <a:t>Kant smatra da ne postoji razlika između prvobitnog stanja ljudi i stanja koje proizlazi iz već formiranih pojedinačnih država.</a:t>
            </a:r>
          </a:p>
          <a:p>
            <a:pPr>
              <a:lnSpc>
                <a:spcPct val="80000"/>
              </a:lnSpc>
            </a:pPr>
            <a:r>
              <a:rPr lang="sr-Latn-BA" sz="2300" dirty="0" smtClean="0"/>
              <a:t>Nužnost je suprotstaviti se kako divljoj slobodi prirodnog stanja tako i </a:t>
            </a:r>
            <a:r>
              <a:rPr lang="sr-Latn-BA" sz="2300" dirty="0" err="1" smtClean="0"/>
              <a:t>varvarskoj</a:t>
            </a:r>
            <a:r>
              <a:rPr lang="sr-Latn-BA" sz="2300" dirty="0" smtClean="0"/>
              <a:t>  slobodi u kojoj se države međusobno nalaze.</a:t>
            </a:r>
          </a:p>
          <a:p>
            <a:pPr>
              <a:lnSpc>
                <a:spcPct val="80000"/>
              </a:lnSpc>
            </a:pPr>
            <a:r>
              <a:rPr lang="sr-Latn-BA" sz="2300" dirty="0" smtClean="0"/>
              <a:t>Stanje mira i sigurnosti moguće je samo pod pretpostavkom saveza naroda u kome je svakoj pa i najmanjoj državi garantovano njeno pravo.</a:t>
            </a:r>
          </a:p>
          <a:p>
            <a:pPr>
              <a:lnSpc>
                <a:spcPct val="80000"/>
              </a:lnSpc>
            </a:pPr>
            <a:r>
              <a:rPr lang="sr-Latn-BA" sz="2300" dirty="0" smtClean="0"/>
              <a:t>Kantova ideja vječnog mira nije proizašla samo iz potrebe da se riješe spoljašnji odnosi između država, već i kao pretpostavka za ostvarenje i ispunjenje  čovjeka kao moralnog bića.</a:t>
            </a:r>
          </a:p>
          <a:p>
            <a:pPr>
              <a:lnSpc>
                <a:spcPct val="80000"/>
              </a:lnSpc>
            </a:pPr>
            <a:r>
              <a:rPr lang="sr-Latn-BA" sz="2300" dirty="0" smtClean="0"/>
              <a:t>Vječni mir je moguć samo kao </a:t>
            </a:r>
            <a:r>
              <a:rPr lang="sr-Latn-BA" sz="2300" dirty="0" err="1" smtClean="0"/>
              <a:t>svjetski</a:t>
            </a:r>
            <a:r>
              <a:rPr lang="sr-Latn-BA" sz="2300" dirty="0" smtClean="0"/>
              <a:t> mir.  </a:t>
            </a:r>
          </a:p>
          <a:p>
            <a:pPr>
              <a:lnSpc>
                <a:spcPct val="80000"/>
              </a:lnSpc>
            </a:pPr>
            <a:endParaRPr lang="sr-Latn-BA" sz="2300" dirty="0" smtClean="0"/>
          </a:p>
        </p:txBody>
      </p:sp>
      <p:sp>
        <p:nvSpPr>
          <p:cNvPr id="3" name="Title 2"/>
          <p:cNvSpPr>
            <a:spLocks noGrp="1"/>
          </p:cNvSpPr>
          <p:nvPr>
            <p:ph type="title"/>
          </p:nvPr>
        </p:nvSpPr>
        <p:spPr/>
        <p:txBody>
          <a:bodyPr/>
          <a:lstStyle/>
          <a:p>
            <a:pPr fontAlgn="auto">
              <a:spcAft>
                <a:spcPts val="0"/>
              </a:spcAft>
              <a:defRPr/>
            </a:pPr>
            <a:r>
              <a:rPr lang="sr-Latn-BA" dirty="0" smtClean="0"/>
              <a:t>Stanje mira i sigurnosti</a:t>
            </a:r>
            <a:endParaRPr lang="sr-Latn-BA"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1481138"/>
            <a:ext cx="8543956" cy="5091134"/>
          </a:xfrm>
        </p:spPr>
        <p:txBody>
          <a:bodyPr/>
          <a:lstStyle/>
          <a:p>
            <a:r>
              <a:rPr lang="sr-Latn-BA" sz="2400" dirty="0" smtClean="0"/>
              <a:t>Kant I. 1953. </a:t>
            </a:r>
            <a:r>
              <a:rPr lang="sr-Latn-BA" sz="2400" i="1" dirty="0" smtClean="0"/>
              <a:t>Dvije rasprave.</a:t>
            </a:r>
            <a:r>
              <a:rPr lang="sr-Latn-BA" sz="2400" dirty="0" smtClean="0"/>
              <a:t> Zagreb: Matica Hrvatska.</a:t>
            </a:r>
          </a:p>
          <a:p>
            <a:r>
              <a:rPr lang="sr-Latn-BA" sz="2400" dirty="0" err="1" smtClean="0"/>
              <a:t>Kunzmann</a:t>
            </a:r>
            <a:r>
              <a:rPr lang="sr-Latn-BA" sz="2400" dirty="0" smtClean="0"/>
              <a:t> P., F-P. </a:t>
            </a:r>
            <a:r>
              <a:rPr lang="sr-Latn-BA" sz="2400" dirty="0" err="1" smtClean="0"/>
              <a:t>Burkard</a:t>
            </a:r>
            <a:r>
              <a:rPr lang="sr-Latn-BA" sz="2400" dirty="0" smtClean="0"/>
              <a:t> i  F. </a:t>
            </a:r>
            <a:r>
              <a:rPr lang="sr-Latn-BA" sz="2400" dirty="0" err="1" smtClean="0"/>
              <a:t>Wiedmann</a:t>
            </a:r>
            <a:r>
              <a:rPr lang="sr-Latn-BA" sz="2400" dirty="0" smtClean="0"/>
              <a:t>. 2001. </a:t>
            </a:r>
            <a:r>
              <a:rPr lang="sr-Latn-BA" sz="2400" i="1" dirty="0" smtClean="0"/>
              <a:t>Atlas filozofije</a:t>
            </a:r>
            <a:r>
              <a:rPr lang="sr-Latn-BA" sz="2400" dirty="0" smtClean="0"/>
              <a:t>. Zagreb: </a:t>
            </a:r>
            <a:r>
              <a:rPr lang="sr-Latn-BA" sz="2400" dirty="0" err="1" smtClean="0"/>
              <a:t>Golden</a:t>
            </a:r>
            <a:r>
              <a:rPr lang="sr-Latn-BA" sz="2400" dirty="0" smtClean="0"/>
              <a:t> marketing.</a:t>
            </a:r>
          </a:p>
          <a:p>
            <a:r>
              <a:rPr lang="sr-Latn-BA" sz="2400" dirty="0" smtClean="0"/>
              <a:t>Kant I. 1991. </a:t>
            </a:r>
            <a:r>
              <a:rPr lang="sr-Latn-BA" sz="2400" i="1" dirty="0" smtClean="0"/>
              <a:t>Kritika čistog uma</a:t>
            </a:r>
            <a:r>
              <a:rPr lang="sr-Latn-BA" sz="2400" dirty="0" smtClean="0"/>
              <a:t>. Beograd: Beogradski izdavačko-grafički zavod.</a:t>
            </a:r>
          </a:p>
          <a:p>
            <a:r>
              <a:rPr lang="sr-Latn-BA" sz="2400" dirty="0" smtClean="0"/>
              <a:t> Kant I. 1990.  </a:t>
            </a:r>
            <a:r>
              <a:rPr lang="sr-Latn-BA" sz="2400" i="1" dirty="0" smtClean="0"/>
              <a:t>Kritika praktičnog uma.</a:t>
            </a:r>
            <a:r>
              <a:rPr lang="sr-Latn-BA" sz="2400" dirty="0" smtClean="0"/>
              <a:t> Beograd: Beogradski izdavačko-grafički zavod.</a:t>
            </a:r>
          </a:p>
          <a:p>
            <a:r>
              <a:rPr lang="sr-Latn-BA" sz="2400" dirty="0" smtClean="0"/>
              <a:t> Kant I. 1991. </a:t>
            </a:r>
            <a:r>
              <a:rPr lang="sr-Latn-BA" sz="2400" i="1" dirty="0" smtClean="0"/>
              <a:t>Kritika moći suđenja.</a:t>
            </a:r>
            <a:r>
              <a:rPr lang="sr-Latn-BA" sz="2400" dirty="0" smtClean="0"/>
              <a:t>Beograd: Beogradski izdavačko-grafički zavod.</a:t>
            </a:r>
          </a:p>
          <a:p>
            <a:r>
              <a:rPr lang="sr-Latn-BA" sz="2400" dirty="0" smtClean="0"/>
              <a:t> Kant I. 1974. </a:t>
            </a:r>
            <a:r>
              <a:rPr lang="sr-Latn-BA" sz="2400" i="1" dirty="0" smtClean="0"/>
              <a:t>Um i sloboda</a:t>
            </a:r>
            <a:r>
              <a:rPr lang="sr-Latn-BA" sz="2400" dirty="0" smtClean="0"/>
              <a:t>. Beograd: Velika edicija ideja.</a:t>
            </a:r>
          </a:p>
          <a:p>
            <a:r>
              <a:rPr lang="sr-Latn-BA" sz="2400" dirty="0" smtClean="0"/>
              <a:t>Kant I. 1990. </a:t>
            </a:r>
            <a:r>
              <a:rPr lang="sr-Latn-BA" sz="2400" i="1" dirty="0" smtClean="0"/>
              <a:t>Logika. </a:t>
            </a:r>
            <a:r>
              <a:rPr lang="sr-Latn-BA" sz="2400" dirty="0" smtClean="0"/>
              <a:t>Beograd: Grafos.</a:t>
            </a:r>
          </a:p>
          <a:p>
            <a:r>
              <a:rPr lang="sr-Latn-BA" sz="2400" dirty="0" err="1" smtClean="0"/>
              <a:t>Heidegger</a:t>
            </a:r>
            <a:r>
              <a:rPr lang="sr-Latn-BA" sz="2400" dirty="0" smtClean="0"/>
              <a:t> M. 1979. </a:t>
            </a:r>
            <a:r>
              <a:rPr lang="sr-Latn-BA" sz="2400" i="1" dirty="0" smtClean="0"/>
              <a:t>Kant i problem metafizike</a:t>
            </a:r>
            <a:r>
              <a:rPr lang="sr-Latn-BA" sz="2400" dirty="0" smtClean="0"/>
              <a:t>. Beograd: Mladost. </a:t>
            </a:r>
          </a:p>
          <a:p>
            <a:endParaRPr lang="sr-Latn-BA" dirty="0"/>
          </a:p>
        </p:txBody>
      </p:sp>
      <p:sp>
        <p:nvSpPr>
          <p:cNvPr id="3" name="Title 2"/>
          <p:cNvSpPr>
            <a:spLocks noGrp="1"/>
          </p:cNvSpPr>
          <p:nvPr>
            <p:ph type="title"/>
          </p:nvPr>
        </p:nvSpPr>
        <p:spPr/>
        <p:txBody>
          <a:bodyPr/>
          <a:lstStyle/>
          <a:p>
            <a:r>
              <a:rPr lang="sr-Latn-BA" dirty="0" smtClean="0"/>
              <a:t>Literatura</a:t>
            </a:r>
            <a:endParaRPr lang="sr-Latn-B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481138"/>
            <a:ext cx="8329642" cy="4876820"/>
          </a:xfrm>
        </p:spPr>
        <p:txBody>
          <a:bodyPr/>
          <a:lstStyle/>
          <a:p>
            <a:pPr>
              <a:buNone/>
            </a:pPr>
            <a:r>
              <a:rPr lang="sr-Latn-BA" dirty="0" smtClean="0"/>
              <a:t> </a:t>
            </a:r>
            <a:r>
              <a:rPr lang="sr-Latn-BA" sz="1400" dirty="0" smtClean="0"/>
              <a:t>Prije upućivanja u strukturu djela treba se zadržati i ispitati koje značenje ima riječ čisto i kritika u naslovu djela?</a:t>
            </a:r>
          </a:p>
          <a:p>
            <a:r>
              <a:rPr lang="en-US" sz="1400" i="1" dirty="0" err="1" smtClean="0"/>
              <a:t>Kritika</a:t>
            </a:r>
            <a:r>
              <a:rPr lang="en-US" sz="1400" i="1" dirty="0" smtClean="0"/>
              <a:t> </a:t>
            </a:r>
            <a:r>
              <a:rPr lang="en-US" sz="1400" i="1" dirty="0" err="1" smtClean="0"/>
              <a:t>čistog</a:t>
            </a:r>
            <a:r>
              <a:rPr lang="en-US" sz="1400" i="1" dirty="0" smtClean="0"/>
              <a:t> </a:t>
            </a:r>
            <a:r>
              <a:rPr lang="en-US" sz="1400" i="1" dirty="0" err="1" smtClean="0"/>
              <a:t>uma</a:t>
            </a:r>
            <a:r>
              <a:rPr lang="sr-Latn-BA" sz="1400" i="1" dirty="0" smtClean="0"/>
              <a:t> </a:t>
            </a:r>
            <a:r>
              <a:rPr lang="en-US" sz="1400" dirty="0" err="1" smtClean="0"/>
              <a:t>nije</a:t>
            </a:r>
            <a:r>
              <a:rPr lang="en-US" sz="1400" dirty="0" smtClean="0"/>
              <a:t> </a:t>
            </a:r>
            <a:r>
              <a:rPr lang="en-US" sz="1400" dirty="0" err="1" smtClean="0"/>
              <a:t>kritika</a:t>
            </a:r>
            <a:r>
              <a:rPr lang="en-US" sz="1400" dirty="0" smtClean="0"/>
              <a:t> </a:t>
            </a:r>
            <a:r>
              <a:rPr lang="en-US" sz="1400" dirty="0" err="1" smtClean="0"/>
              <a:t>sistema</a:t>
            </a:r>
            <a:r>
              <a:rPr lang="en-US" sz="1400" dirty="0" smtClean="0"/>
              <a:t> </a:t>
            </a:r>
            <a:r>
              <a:rPr lang="en-US" sz="1400" dirty="0" err="1" smtClean="0"/>
              <a:t>i</a:t>
            </a:r>
            <a:r>
              <a:rPr lang="en-US" sz="1400" dirty="0" smtClean="0"/>
              <a:t> </a:t>
            </a:r>
            <a:r>
              <a:rPr lang="en-US" sz="1400" dirty="0" err="1" smtClean="0"/>
              <a:t>knjiga</a:t>
            </a:r>
            <a:r>
              <a:rPr lang="en-US" sz="1400" dirty="0" smtClean="0"/>
              <a:t>, </a:t>
            </a:r>
            <a:r>
              <a:rPr lang="en-US" sz="1400" dirty="0" err="1" smtClean="0"/>
              <a:t>već</a:t>
            </a:r>
            <a:r>
              <a:rPr lang="en-US" sz="1400" dirty="0" smtClean="0"/>
              <a:t> </a:t>
            </a:r>
            <a:r>
              <a:rPr lang="en-US" sz="1400" dirty="0" err="1" smtClean="0"/>
              <a:t>kritika</a:t>
            </a:r>
            <a:r>
              <a:rPr lang="en-US" sz="1400" dirty="0" smtClean="0"/>
              <a:t> (s</a:t>
            </a:r>
            <a:r>
              <a:rPr lang="sr-Latn-BA" sz="1400" dirty="0" smtClean="0"/>
              <a:t>a</a:t>
            </a:r>
            <a:r>
              <a:rPr lang="en-US" sz="1400" dirty="0" err="1" smtClean="0"/>
              <a:t>znajne</a:t>
            </a:r>
            <a:r>
              <a:rPr lang="en-US" sz="1400" dirty="0" smtClean="0"/>
              <a:t> </a:t>
            </a:r>
            <a:r>
              <a:rPr lang="en-US" sz="1400" dirty="0" err="1" smtClean="0"/>
              <a:t>moći</a:t>
            </a:r>
            <a:r>
              <a:rPr lang="en-US" sz="1400" dirty="0" smtClean="0"/>
              <a:t>) </a:t>
            </a:r>
            <a:r>
              <a:rPr lang="en-US" sz="1400" dirty="0" err="1" smtClean="0"/>
              <a:t>mogućnosti</a:t>
            </a:r>
            <a:r>
              <a:rPr lang="en-US" sz="1400" dirty="0" smtClean="0"/>
              <a:t> </a:t>
            </a:r>
            <a:r>
              <a:rPr lang="en-US" sz="1400" dirty="0" err="1" smtClean="0"/>
              <a:t>našeg</a:t>
            </a:r>
            <a:r>
              <a:rPr lang="en-US" sz="1400" dirty="0" smtClean="0"/>
              <a:t> </a:t>
            </a:r>
            <a:r>
              <a:rPr lang="en-US" sz="1400" dirty="0" err="1" smtClean="0"/>
              <a:t>znanja</a:t>
            </a:r>
            <a:r>
              <a:rPr lang="en-US" sz="1400" dirty="0" smtClean="0"/>
              <a:t>, </a:t>
            </a:r>
            <a:r>
              <a:rPr lang="en-US" sz="1400" dirty="0" err="1" smtClean="0"/>
              <a:t>našeg</a:t>
            </a:r>
            <a:r>
              <a:rPr lang="en-US" sz="1400" dirty="0" smtClean="0"/>
              <a:t> </a:t>
            </a:r>
            <a:r>
              <a:rPr lang="en-US" sz="1400" dirty="0" err="1" smtClean="0"/>
              <a:t>iskustva</a:t>
            </a:r>
            <a:r>
              <a:rPr lang="sr-Latn-BA" sz="1400" dirty="0" smtClean="0"/>
              <a:t>, a izvjesno je po Kantu da naše saznanje počinje iskustvom. </a:t>
            </a:r>
          </a:p>
          <a:p>
            <a:r>
              <a:rPr lang="en-US" sz="1400" dirty="0" err="1" smtClean="0"/>
              <a:t>Čisto</a:t>
            </a:r>
            <a:r>
              <a:rPr lang="en-US" sz="1400" dirty="0" smtClean="0"/>
              <a:t> </a:t>
            </a:r>
            <a:r>
              <a:rPr lang="en-US" sz="1400" dirty="0" err="1" smtClean="0"/>
              <a:t>ili</a:t>
            </a:r>
            <a:r>
              <a:rPr lang="en-US" sz="1400" dirty="0" smtClean="0"/>
              <a:t> </a:t>
            </a:r>
            <a:r>
              <a:rPr lang="en-US" sz="1400" dirty="0" err="1" smtClean="0"/>
              <a:t>apriori</a:t>
            </a:r>
            <a:r>
              <a:rPr lang="en-US" sz="1400" dirty="0" smtClean="0"/>
              <a:t> </a:t>
            </a:r>
            <a:r>
              <a:rPr lang="en-US" sz="1400" dirty="0" err="1" smtClean="0"/>
              <a:t>omo</a:t>
            </a:r>
            <a:r>
              <a:rPr lang="sr-Latn-BA" sz="1400" dirty="0" smtClean="0"/>
              <a:t>g</a:t>
            </a:r>
            <a:r>
              <a:rPr lang="en-US" sz="1400" dirty="0" err="1" smtClean="0"/>
              <a:t>ućava</a:t>
            </a:r>
            <a:r>
              <a:rPr lang="en-US" sz="1400" dirty="0" smtClean="0"/>
              <a:t> </a:t>
            </a:r>
            <a:r>
              <a:rPr lang="sr-Latn-BA" sz="1400" dirty="0" smtClean="0"/>
              <a:t>iskustvenom saznanju </a:t>
            </a:r>
            <a:r>
              <a:rPr lang="en-US" sz="1400" dirty="0" err="1" smtClean="0"/>
              <a:t>karakter</a:t>
            </a:r>
            <a:r>
              <a:rPr lang="en-US" sz="1400" dirty="0" smtClean="0"/>
              <a:t> </a:t>
            </a:r>
            <a:r>
              <a:rPr lang="en-US" sz="1400" dirty="0" err="1" smtClean="0"/>
              <a:t>univerzalnog</a:t>
            </a:r>
            <a:r>
              <a:rPr lang="en-US" sz="1400" dirty="0" smtClean="0"/>
              <a:t>, </a:t>
            </a:r>
            <a:r>
              <a:rPr lang="en-US" sz="1400" dirty="0" err="1" smtClean="0"/>
              <a:t>nužnog</a:t>
            </a:r>
            <a:r>
              <a:rPr lang="en-US" sz="1400" dirty="0" smtClean="0"/>
              <a:t> </a:t>
            </a:r>
            <a:r>
              <a:rPr lang="en-US" sz="1400" dirty="0" err="1" smtClean="0"/>
              <a:t>i</a:t>
            </a:r>
            <a:r>
              <a:rPr lang="en-US" sz="1400" dirty="0" smtClean="0"/>
              <a:t> </a:t>
            </a:r>
            <a:r>
              <a:rPr lang="en-US" sz="1400" dirty="0" err="1" smtClean="0"/>
              <a:t>istinitog</a:t>
            </a:r>
            <a:r>
              <a:rPr lang="sr-Latn-BA" sz="1400" dirty="0" smtClean="0"/>
              <a:t>.</a:t>
            </a:r>
          </a:p>
          <a:p>
            <a:r>
              <a:rPr lang="sr-Latn-BA" sz="1400" dirty="0" smtClean="0"/>
              <a:t>“Ja nazivam čistim (u transcendentalnom smislu) sve predstave  u kojima se ne nalazi ništa što pripada osjećaju”. ( Kant, 1990: 52) </a:t>
            </a:r>
          </a:p>
          <a:p>
            <a:r>
              <a:rPr lang="sr-Latn-BA" sz="1400" dirty="0" smtClean="0"/>
              <a:t>“Termin ‘kritika’ znači da misao samu sebe dovodi u pitanje da bi saznala i procenila sopstveni domet. Termin ‘um’ takođe mora da bude objašnjen. Kant umom u svom prvom kritičkom delu naziva misao ukoliko ona nastoji da sazna, dakle, teorijsku misao koja se odvija u subjektu saznavanja. Da bi to bilo sasvim jasno, trebalo bi reći: ‘Kritika čisto teorijskog uma’ jer je tu reč samo o umu koji proizvodi teoriju, koji teži ka saznanju. Što se tiče termina ‘čist’- postoji jedna čisto Kantovska primena te reči- on znači da se kritika bavi umom ukoliko on ništa ne duguje iskustvu, ukoliko je na samog sebe upućen, ukoliko nema nikakve veze sa empirijskim rezultatima, sa </a:t>
            </a:r>
            <a:r>
              <a:rPr lang="sr-Latn-BA" sz="1400" dirty="0" err="1" smtClean="0"/>
              <a:t>datostima</a:t>
            </a:r>
            <a:r>
              <a:rPr lang="sr-Latn-BA" sz="1400" dirty="0" smtClean="0"/>
              <a:t> koje potiču od čula. Objekt kritike je, dakle, čist oblik misli, onakve kakva je pre iskustva i kad uslovljava iskustvo. Kant se tu služi jednom drugom reči, čiji je smisao otprilike (ali ne potpuno) isti kao i smisao reči čist. To je termin </a:t>
            </a:r>
            <a:r>
              <a:rPr lang="sr-Latn-BA" sz="1400" i="1" dirty="0" smtClean="0"/>
              <a:t>a priori</a:t>
            </a:r>
            <a:r>
              <a:rPr lang="sr-Latn-BA" sz="1400" dirty="0" smtClean="0"/>
              <a:t>, kao suprotnost onom </a:t>
            </a:r>
            <a:r>
              <a:rPr lang="sr-Latn-BA" sz="1400" i="1" dirty="0" smtClean="0"/>
              <a:t>a posterior</a:t>
            </a:r>
            <a:r>
              <a:rPr lang="sr-Latn-BA" sz="1400" dirty="0" smtClean="0"/>
              <a:t>i. </a:t>
            </a:r>
            <a:r>
              <a:rPr lang="sr-Latn-BA" sz="1400" i="1" dirty="0" smtClean="0"/>
              <a:t>A </a:t>
            </a:r>
            <a:r>
              <a:rPr lang="sr-Latn-BA" sz="1400" i="1" dirty="0" smtClean="0"/>
              <a:t>priori </a:t>
            </a:r>
            <a:r>
              <a:rPr lang="sr-Latn-BA" sz="1400" dirty="0" smtClean="0"/>
              <a:t>je ono što se nalazi u duhu pre našeg iskustva; a posteriori je ono što proističe iz našeg iskustva. Prema tome </a:t>
            </a:r>
            <a:r>
              <a:rPr lang="sr-Latn-BA" sz="1400" i="1" dirty="0" smtClean="0"/>
              <a:t>Kritika čistog uma </a:t>
            </a:r>
            <a:r>
              <a:rPr lang="sr-Latn-BA" sz="1400" dirty="0" smtClean="0"/>
              <a:t>postavlja sebi zadatak ispitivanja teorijske misli od strane nje same ukoliko ona sadrži nešto </a:t>
            </a:r>
            <a:r>
              <a:rPr lang="sr-Latn-BA" sz="1400" i="1" dirty="0" smtClean="0"/>
              <a:t>a priori”</a:t>
            </a:r>
            <a:r>
              <a:rPr lang="sr-Latn-BA" sz="1400" dirty="0" smtClean="0"/>
              <a:t>.( </a:t>
            </a:r>
            <a:r>
              <a:rPr lang="sr-Latn-BA" sz="1400" dirty="0" err="1" smtClean="0"/>
              <a:t>Herš</a:t>
            </a:r>
            <a:r>
              <a:rPr lang="sr-Latn-BA" sz="1400" dirty="0" smtClean="0"/>
              <a:t>,1998: 168)</a:t>
            </a:r>
          </a:p>
          <a:p>
            <a:endParaRPr lang="sr-Latn-BA" sz="1400" dirty="0" smtClean="0"/>
          </a:p>
        </p:txBody>
      </p:sp>
      <p:sp>
        <p:nvSpPr>
          <p:cNvPr id="3" name="Title 2"/>
          <p:cNvSpPr>
            <a:spLocks noGrp="1"/>
          </p:cNvSpPr>
          <p:nvPr>
            <p:ph type="title"/>
          </p:nvPr>
        </p:nvSpPr>
        <p:spPr/>
        <p:txBody>
          <a:bodyPr>
            <a:normAutofit fontScale="90000"/>
          </a:bodyPr>
          <a:lstStyle/>
          <a:p>
            <a:r>
              <a:rPr lang="sr-Latn-BA" dirty="0" smtClean="0"/>
              <a:t>Koje značenje imaju riječ kritika i čisto u naslovu djela?</a:t>
            </a:r>
            <a:endParaRPr lang="sr-Latn-B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err="1" smtClean="0"/>
              <a:t>Da</a:t>
            </a:r>
            <a:r>
              <a:rPr lang="en-US" sz="2000" dirty="0" smtClean="0"/>
              <a:t> bi se </a:t>
            </a:r>
            <a:r>
              <a:rPr lang="en-US" sz="2000" dirty="0" err="1" smtClean="0"/>
              <a:t>razumjelo</a:t>
            </a:r>
            <a:r>
              <a:rPr lang="en-US" sz="2000" dirty="0" smtClean="0"/>
              <a:t> </a:t>
            </a:r>
            <a:r>
              <a:rPr lang="en-US" sz="2000" dirty="0" err="1" smtClean="0"/>
              <a:t>Kantovo</a:t>
            </a:r>
            <a:r>
              <a:rPr lang="en-US" sz="2000" dirty="0" smtClean="0"/>
              <a:t> </a:t>
            </a:r>
            <a:r>
              <a:rPr lang="en-US" sz="2000" dirty="0" err="1" smtClean="0"/>
              <a:t>tumačenje</a:t>
            </a:r>
            <a:r>
              <a:rPr lang="en-US" sz="2000" dirty="0" smtClean="0"/>
              <a:t> </a:t>
            </a:r>
            <a:r>
              <a:rPr lang="en-US" sz="2000" dirty="0" err="1" smtClean="0"/>
              <a:t>apriorn</a:t>
            </a:r>
            <a:r>
              <a:rPr lang="sr-Latn-BA" sz="2000" dirty="0" err="1" smtClean="0"/>
              <a:t>og</a:t>
            </a:r>
            <a:r>
              <a:rPr lang="en-US" sz="2000" dirty="0" smtClean="0"/>
              <a:t> s</a:t>
            </a:r>
            <a:r>
              <a:rPr lang="sr-Latn-BA" sz="2000" dirty="0" smtClean="0"/>
              <a:t>a</a:t>
            </a:r>
            <a:r>
              <a:rPr lang="en-US" sz="2000" dirty="0" err="1" smtClean="0"/>
              <a:t>zna</a:t>
            </a:r>
            <a:r>
              <a:rPr lang="sr-Latn-BA" sz="2000" dirty="0" smtClean="0"/>
              <a:t>n</a:t>
            </a:r>
            <a:r>
              <a:rPr lang="en-US" sz="2000" dirty="0" smtClean="0"/>
              <a:t>j</a:t>
            </a:r>
            <a:r>
              <a:rPr lang="sr-Latn-BA" sz="2000" dirty="0" smtClean="0"/>
              <a:t>a</a:t>
            </a:r>
            <a:r>
              <a:rPr lang="en-US" sz="2000" dirty="0" smtClean="0"/>
              <a:t> </a:t>
            </a:r>
            <a:r>
              <a:rPr lang="en-US" sz="2000" dirty="0" err="1" smtClean="0"/>
              <a:t>treba</a:t>
            </a:r>
            <a:r>
              <a:rPr lang="en-US" sz="2000" dirty="0" smtClean="0"/>
              <a:t> </a:t>
            </a:r>
            <a:r>
              <a:rPr lang="en-US" sz="2000" dirty="0" err="1" smtClean="0"/>
              <a:t>uočiti</a:t>
            </a:r>
            <a:r>
              <a:rPr lang="en-US" sz="2000" dirty="0" smtClean="0"/>
              <a:t>  </a:t>
            </a:r>
            <a:r>
              <a:rPr lang="en-US" sz="2000" dirty="0" err="1" smtClean="0"/>
              <a:t>klasifikaciju</a:t>
            </a:r>
            <a:r>
              <a:rPr lang="en-US" sz="2000" dirty="0" smtClean="0"/>
              <a:t>  </a:t>
            </a:r>
            <a:r>
              <a:rPr lang="en-US" sz="2000" dirty="0" err="1" smtClean="0"/>
              <a:t>sudova</a:t>
            </a:r>
            <a:r>
              <a:rPr lang="en-US" sz="2000" dirty="0" smtClean="0"/>
              <a:t> </a:t>
            </a:r>
            <a:r>
              <a:rPr lang="en-US" sz="2000" dirty="0" err="1" smtClean="0"/>
              <a:t>na</a:t>
            </a:r>
            <a:r>
              <a:rPr lang="en-US" sz="2000" dirty="0" smtClean="0"/>
              <a:t> </a:t>
            </a:r>
            <a:r>
              <a:rPr lang="en-US" sz="2000" dirty="0" err="1" smtClean="0"/>
              <a:t>analitičke</a:t>
            </a:r>
            <a:r>
              <a:rPr lang="en-US" sz="2000" dirty="0" smtClean="0"/>
              <a:t> </a:t>
            </a:r>
            <a:r>
              <a:rPr lang="en-US" sz="2000" dirty="0" err="1" smtClean="0"/>
              <a:t>i</a:t>
            </a:r>
            <a:r>
              <a:rPr lang="en-US" sz="2000" dirty="0" smtClean="0"/>
              <a:t> </a:t>
            </a:r>
            <a:r>
              <a:rPr lang="en-US" sz="2000" dirty="0" err="1" smtClean="0"/>
              <a:t>sintetičke</a:t>
            </a:r>
            <a:r>
              <a:rPr lang="en-US" sz="2000" dirty="0" smtClean="0"/>
              <a:t>.  U </a:t>
            </a:r>
            <a:r>
              <a:rPr lang="en-US" sz="2000" dirty="0" err="1" smtClean="0"/>
              <a:t>analitičkim</a:t>
            </a:r>
            <a:r>
              <a:rPr lang="en-US" sz="2000" dirty="0" smtClean="0"/>
              <a:t> </a:t>
            </a:r>
            <a:r>
              <a:rPr lang="en-US" sz="2000" dirty="0" err="1" smtClean="0"/>
              <a:t>sudovima</a:t>
            </a:r>
            <a:r>
              <a:rPr lang="en-US" sz="2000" dirty="0" smtClean="0"/>
              <a:t> </a:t>
            </a:r>
            <a:r>
              <a:rPr lang="en-US" sz="2000" dirty="0" err="1" smtClean="0"/>
              <a:t>predikat</a:t>
            </a:r>
            <a:r>
              <a:rPr lang="en-US" sz="2000" dirty="0" smtClean="0"/>
              <a:t> je </a:t>
            </a:r>
            <a:r>
              <a:rPr lang="en-US" sz="2000" dirty="0" err="1" smtClean="0"/>
              <a:t>sadržan</a:t>
            </a:r>
            <a:r>
              <a:rPr lang="en-US" sz="2000" dirty="0" smtClean="0"/>
              <a:t> u </a:t>
            </a:r>
            <a:r>
              <a:rPr lang="en-US" sz="2000" dirty="0" err="1" smtClean="0"/>
              <a:t>subjektu</a:t>
            </a:r>
            <a:r>
              <a:rPr lang="en-US" sz="2000" dirty="0" smtClean="0"/>
              <a:t>./ </a:t>
            </a:r>
            <a:r>
              <a:rPr lang="en-US" sz="2000" dirty="0" err="1" smtClean="0"/>
              <a:t>Sva</a:t>
            </a:r>
            <a:r>
              <a:rPr lang="en-US" sz="2000" dirty="0" smtClean="0"/>
              <a:t> </a:t>
            </a:r>
            <a:r>
              <a:rPr lang="en-US" sz="2000" dirty="0" err="1" smtClean="0"/>
              <a:t>su</a:t>
            </a:r>
            <a:r>
              <a:rPr lang="en-US" sz="2000" dirty="0" smtClean="0"/>
              <a:t> </a:t>
            </a:r>
            <a:r>
              <a:rPr lang="en-US" sz="2000" dirty="0" err="1" smtClean="0"/>
              <a:t>tijela</a:t>
            </a:r>
            <a:r>
              <a:rPr lang="en-US" sz="2000" dirty="0" smtClean="0"/>
              <a:t>  </a:t>
            </a:r>
            <a:r>
              <a:rPr lang="en-US" sz="2000" dirty="0" err="1" smtClean="0"/>
              <a:t>rasprostrta</a:t>
            </a:r>
            <a:r>
              <a:rPr lang="en-US" sz="2000" dirty="0" smtClean="0"/>
              <a:t> (</a:t>
            </a:r>
            <a:r>
              <a:rPr lang="en-US" sz="2000" dirty="0" err="1" smtClean="0"/>
              <a:t>protežna</a:t>
            </a:r>
            <a:r>
              <a:rPr lang="en-US" sz="2000" dirty="0" smtClean="0"/>
              <a:t>)/. </a:t>
            </a:r>
            <a:r>
              <a:rPr lang="en-US" sz="2000" dirty="0" err="1" smtClean="0"/>
              <a:t>Prostornost</a:t>
            </a:r>
            <a:r>
              <a:rPr lang="en-US" sz="2000" dirty="0" smtClean="0"/>
              <a:t> je </a:t>
            </a:r>
            <a:r>
              <a:rPr lang="en-US" sz="2000" dirty="0" err="1" smtClean="0"/>
              <a:t>spojena</a:t>
            </a:r>
            <a:r>
              <a:rPr lang="en-US" sz="2000" dirty="0" smtClean="0"/>
              <a:t> </a:t>
            </a:r>
            <a:r>
              <a:rPr lang="en-US" sz="2000" dirty="0" err="1" smtClean="0"/>
              <a:t>sa</a:t>
            </a:r>
            <a:r>
              <a:rPr lang="en-US" sz="2000" dirty="0" smtClean="0"/>
              <a:t> </a:t>
            </a:r>
            <a:r>
              <a:rPr lang="en-US" sz="2000" dirty="0" err="1" smtClean="0"/>
              <a:t>tijelom</a:t>
            </a:r>
            <a:r>
              <a:rPr lang="en-US" sz="2000" dirty="0" smtClean="0"/>
              <a:t>. </a:t>
            </a:r>
            <a:r>
              <a:rPr lang="en-US" sz="2000" dirty="0" err="1" smtClean="0"/>
              <a:t>Sintetični</a:t>
            </a:r>
            <a:r>
              <a:rPr lang="en-US" sz="2000" dirty="0" smtClean="0"/>
              <a:t> </a:t>
            </a:r>
            <a:r>
              <a:rPr lang="en-US" sz="2000" dirty="0" err="1" smtClean="0"/>
              <a:t>sudovi</a:t>
            </a:r>
            <a:r>
              <a:rPr lang="en-US" sz="2000" dirty="0" smtClean="0"/>
              <a:t> </a:t>
            </a:r>
            <a:r>
              <a:rPr lang="en-US" sz="2000" dirty="0" err="1" smtClean="0"/>
              <a:t>pak</a:t>
            </a:r>
            <a:r>
              <a:rPr lang="en-US" sz="2000" dirty="0" smtClean="0"/>
              <a:t> </a:t>
            </a:r>
            <a:r>
              <a:rPr lang="en-US" sz="2000" dirty="0" err="1" smtClean="0"/>
              <a:t>predikatom</a:t>
            </a:r>
            <a:r>
              <a:rPr lang="en-US" sz="2000" dirty="0" smtClean="0"/>
              <a:t> </a:t>
            </a:r>
            <a:r>
              <a:rPr lang="en-US" sz="2000" dirty="0" err="1" smtClean="0"/>
              <a:t>pridaju</a:t>
            </a:r>
            <a:r>
              <a:rPr lang="en-US" sz="2000" dirty="0" smtClean="0"/>
              <a:t> </a:t>
            </a:r>
            <a:r>
              <a:rPr lang="en-US" sz="2000" dirty="0" err="1" smtClean="0"/>
              <a:t>subjektu</a:t>
            </a:r>
            <a:r>
              <a:rPr lang="en-US" sz="2000" dirty="0" smtClean="0"/>
              <a:t> </a:t>
            </a:r>
            <a:r>
              <a:rPr lang="en-US" sz="2000" dirty="0" err="1" smtClean="0"/>
              <a:t>nešto</a:t>
            </a:r>
            <a:r>
              <a:rPr lang="en-US" sz="2000" dirty="0" smtClean="0"/>
              <a:t> </a:t>
            </a:r>
            <a:r>
              <a:rPr lang="en-US" sz="2000" dirty="0" err="1" smtClean="0"/>
              <a:t>što</a:t>
            </a:r>
            <a:r>
              <a:rPr lang="en-US" sz="2000" dirty="0" smtClean="0"/>
              <a:t> u </a:t>
            </a:r>
            <a:r>
              <a:rPr lang="en-US" sz="2000" dirty="0" err="1" smtClean="0"/>
              <a:t>njemu</a:t>
            </a:r>
            <a:r>
              <a:rPr lang="en-US" sz="2000" dirty="0" smtClean="0"/>
              <a:t> </a:t>
            </a:r>
            <a:r>
              <a:rPr lang="en-US" sz="2000" dirty="0" err="1" smtClean="0"/>
              <a:t>još</a:t>
            </a:r>
            <a:r>
              <a:rPr lang="en-US" sz="2000" dirty="0" smtClean="0"/>
              <a:t> </a:t>
            </a:r>
            <a:r>
              <a:rPr lang="en-US" sz="2000" dirty="0" err="1" smtClean="0"/>
              <a:t>nije</a:t>
            </a:r>
            <a:r>
              <a:rPr lang="en-US" sz="2000" dirty="0" smtClean="0"/>
              <a:t> </a:t>
            </a:r>
            <a:r>
              <a:rPr lang="en-US" sz="2000" dirty="0" err="1" smtClean="0"/>
              <a:t>uključeno</a:t>
            </a:r>
            <a:r>
              <a:rPr lang="en-US" sz="2000" dirty="0" smtClean="0"/>
              <a:t>./ </a:t>
            </a:r>
            <a:r>
              <a:rPr lang="en-US" sz="2000" dirty="0" err="1" smtClean="0"/>
              <a:t>Sva</a:t>
            </a:r>
            <a:r>
              <a:rPr lang="en-US" sz="2000" dirty="0" smtClean="0"/>
              <a:t> </a:t>
            </a:r>
            <a:r>
              <a:rPr lang="en-US" sz="2000" dirty="0" err="1" smtClean="0"/>
              <a:t>tijela</a:t>
            </a:r>
            <a:r>
              <a:rPr lang="en-US" sz="2000" dirty="0" smtClean="0"/>
              <a:t> </a:t>
            </a:r>
            <a:r>
              <a:rPr lang="en-US" sz="2000" dirty="0" err="1" smtClean="0"/>
              <a:t>su</a:t>
            </a:r>
            <a:r>
              <a:rPr lang="en-US" sz="2000" dirty="0" smtClean="0"/>
              <a:t> </a:t>
            </a:r>
            <a:r>
              <a:rPr lang="en-US" sz="2000" dirty="0" err="1" smtClean="0"/>
              <a:t>teška</a:t>
            </a:r>
            <a:r>
              <a:rPr lang="en-US" sz="2000" dirty="0" smtClean="0"/>
              <a:t>/: </a:t>
            </a:r>
            <a:r>
              <a:rPr lang="en-US" sz="2000" dirty="0" err="1" smtClean="0"/>
              <a:t>Veza</a:t>
            </a:r>
            <a:r>
              <a:rPr lang="en-US" sz="2000" dirty="0" smtClean="0"/>
              <a:t> </a:t>
            </a:r>
            <a:r>
              <a:rPr lang="en-US" sz="2000" dirty="0" err="1" smtClean="0"/>
              <a:t>između</a:t>
            </a:r>
            <a:r>
              <a:rPr lang="en-US" sz="2000" dirty="0" smtClean="0"/>
              <a:t> </a:t>
            </a:r>
            <a:r>
              <a:rPr lang="en-US" sz="2000" dirty="0" err="1" smtClean="0"/>
              <a:t>subjekta</a:t>
            </a:r>
            <a:r>
              <a:rPr lang="en-US" sz="2000" dirty="0" smtClean="0"/>
              <a:t> </a:t>
            </a:r>
            <a:r>
              <a:rPr lang="en-US" sz="2000" dirty="0" err="1" smtClean="0"/>
              <a:t>i</a:t>
            </a:r>
            <a:r>
              <a:rPr lang="en-US" sz="2000" dirty="0" smtClean="0"/>
              <a:t> </a:t>
            </a:r>
            <a:r>
              <a:rPr lang="en-US" sz="2000" dirty="0" err="1" smtClean="0"/>
              <a:t>predikata</a:t>
            </a:r>
            <a:r>
              <a:rPr lang="en-US" sz="2000" dirty="0" smtClean="0"/>
              <a:t> je  u </a:t>
            </a:r>
            <a:r>
              <a:rPr lang="en-US" sz="2000" dirty="0" err="1" smtClean="0"/>
              <a:t>sintetičnom</a:t>
            </a:r>
            <a:r>
              <a:rPr lang="en-US" sz="2000" dirty="0" smtClean="0"/>
              <a:t> </a:t>
            </a:r>
            <a:r>
              <a:rPr lang="en-US" sz="2000" dirty="0" err="1" smtClean="0"/>
              <a:t>sudu</a:t>
            </a:r>
            <a:r>
              <a:rPr lang="en-US" sz="2000" dirty="0" smtClean="0"/>
              <a:t> </a:t>
            </a:r>
            <a:r>
              <a:rPr lang="en-US" sz="2000" dirty="0" err="1" smtClean="0"/>
              <a:t>samo</a:t>
            </a:r>
            <a:r>
              <a:rPr lang="en-US" sz="2000" dirty="0" smtClean="0"/>
              <a:t> </a:t>
            </a:r>
            <a:r>
              <a:rPr lang="en-US" sz="2000" dirty="0" err="1" smtClean="0"/>
              <a:t>slučajna</a:t>
            </a:r>
            <a:r>
              <a:rPr lang="en-US" sz="2000" dirty="0" smtClean="0"/>
              <a:t>. </a:t>
            </a:r>
            <a:r>
              <a:rPr lang="en-US" sz="2000" dirty="0" err="1" smtClean="0"/>
              <a:t>Sintetički</a:t>
            </a:r>
            <a:r>
              <a:rPr lang="en-US" sz="2000" dirty="0" smtClean="0"/>
              <a:t> </a:t>
            </a:r>
            <a:r>
              <a:rPr lang="en-US" sz="2000" dirty="0" err="1" smtClean="0"/>
              <a:t>su</a:t>
            </a:r>
            <a:r>
              <a:rPr lang="en-US" sz="2000" dirty="0" smtClean="0"/>
              <a:t> </a:t>
            </a:r>
            <a:r>
              <a:rPr lang="en-US" sz="2000" dirty="0" err="1" smtClean="0"/>
              <a:t>sudovi</a:t>
            </a:r>
            <a:r>
              <a:rPr lang="en-US" sz="2000" dirty="0" smtClean="0"/>
              <a:t> </a:t>
            </a:r>
            <a:r>
              <a:rPr lang="en-US" sz="2000" dirty="0" err="1" smtClean="0"/>
              <a:t>aposteriorni</a:t>
            </a:r>
            <a:r>
              <a:rPr lang="en-US" sz="2000" dirty="0" smtClean="0"/>
              <a:t>. </a:t>
            </a:r>
            <a:endParaRPr lang="sr-Latn-BA" sz="2000" dirty="0" smtClean="0"/>
          </a:p>
          <a:p>
            <a:pPr>
              <a:buNone/>
            </a:pPr>
            <a:r>
              <a:rPr lang="sr-Latn-BA" sz="2000" dirty="0" smtClean="0"/>
              <a:t>	</a:t>
            </a:r>
            <a:r>
              <a:rPr lang="en-US" sz="2000" dirty="0" err="1" smtClean="0"/>
              <a:t>Međutim</a:t>
            </a:r>
            <a:r>
              <a:rPr lang="en-US" sz="2000" dirty="0" smtClean="0"/>
              <a:t>, Kant </a:t>
            </a:r>
            <a:r>
              <a:rPr lang="en-US" sz="2000" dirty="0" err="1" smtClean="0"/>
              <a:t>smatra</a:t>
            </a:r>
            <a:r>
              <a:rPr lang="en-US" sz="2000" dirty="0" smtClean="0"/>
              <a:t> </a:t>
            </a:r>
            <a:r>
              <a:rPr lang="en-US" sz="2000" dirty="0" err="1" smtClean="0"/>
              <a:t>da</a:t>
            </a:r>
            <a:r>
              <a:rPr lang="en-US" sz="2000" dirty="0" smtClean="0"/>
              <a:t> </a:t>
            </a:r>
            <a:r>
              <a:rPr lang="en-US" sz="2000" dirty="0" err="1" smtClean="0"/>
              <a:t>postoje</a:t>
            </a:r>
            <a:r>
              <a:rPr lang="en-US" sz="2000" dirty="0" smtClean="0"/>
              <a:t> </a:t>
            </a:r>
            <a:r>
              <a:rPr lang="en-US" sz="2000" dirty="0" err="1" smtClean="0"/>
              <a:t>i</a:t>
            </a:r>
            <a:r>
              <a:rPr lang="en-US" sz="2000" dirty="0" smtClean="0"/>
              <a:t> </a:t>
            </a:r>
            <a:r>
              <a:rPr lang="en-US" sz="2000" dirty="0" err="1" smtClean="0"/>
              <a:t>sintetički</a:t>
            </a:r>
            <a:r>
              <a:rPr lang="en-US" sz="2000" dirty="0" smtClean="0"/>
              <a:t> </a:t>
            </a:r>
            <a:r>
              <a:rPr lang="en-US" sz="2000" dirty="0" err="1" smtClean="0"/>
              <a:t>sudovi</a:t>
            </a:r>
            <a:r>
              <a:rPr lang="en-US" sz="2000" dirty="0" smtClean="0"/>
              <a:t> a priori</a:t>
            </a:r>
            <a:r>
              <a:rPr lang="sr-Latn-BA" sz="2000" dirty="0" smtClean="0"/>
              <a:t>.</a:t>
            </a:r>
          </a:p>
          <a:p>
            <a:pPr>
              <a:buNone/>
            </a:pPr>
            <a:r>
              <a:rPr lang="sr-Latn-BA" sz="2000" dirty="0" smtClean="0"/>
              <a:t>    To su </a:t>
            </a:r>
            <a:r>
              <a:rPr lang="en-US" sz="2000" dirty="0" smtClean="0"/>
              <a:t> </a:t>
            </a:r>
            <a:r>
              <a:rPr lang="en-US" sz="2000" dirty="0" err="1" smtClean="0"/>
              <a:t>sudovi</a:t>
            </a:r>
            <a:r>
              <a:rPr lang="en-US" sz="2000" dirty="0" smtClean="0"/>
              <a:t> </a:t>
            </a:r>
            <a:r>
              <a:rPr lang="en-US" sz="2000" dirty="0" err="1" smtClean="0"/>
              <a:t>koji</a:t>
            </a:r>
            <a:r>
              <a:rPr lang="en-US" sz="2000" dirty="0" smtClean="0"/>
              <a:t> se </a:t>
            </a:r>
            <a:r>
              <a:rPr lang="en-US" sz="2000" dirty="0" err="1" smtClean="0"/>
              <a:t>nalaze</a:t>
            </a:r>
            <a:r>
              <a:rPr lang="en-US" sz="2000" dirty="0" smtClean="0"/>
              <a:t> u </a:t>
            </a:r>
            <a:r>
              <a:rPr lang="en-US" sz="2000" dirty="0" err="1" smtClean="0"/>
              <a:t>matematici</a:t>
            </a:r>
            <a:r>
              <a:rPr lang="en-US" sz="2000" dirty="0" smtClean="0"/>
              <a:t>, </a:t>
            </a:r>
            <a:r>
              <a:rPr lang="en-US" sz="2000" dirty="0" err="1" smtClean="0"/>
              <a:t>aritmetici</a:t>
            </a:r>
            <a:r>
              <a:rPr lang="sr-Latn-BA" sz="2000" dirty="0" smtClean="0"/>
              <a:t> </a:t>
            </a:r>
            <a:r>
              <a:rPr lang="en-US" sz="2000" dirty="0" smtClean="0"/>
              <a:t>/7+5=12/, </a:t>
            </a:r>
            <a:r>
              <a:rPr lang="en-US" sz="2000" dirty="0" err="1" smtClean="0"/>
              <a:t>geometriji</a:t>
            </a:r>
            <a:r>
              <a:rPr lang="en-US" sz="2000" dirty="0" smtClean="0"/>
              <a:t>, </a:t>
            </a:r>
            <a:r>
              <a:rPr lang="en-US" sz="2000" dirty="0" err="1" smtClean="0"/>
              <a:t>fizici</a:t>
            </a:r>
            <a:r>
              <a:rPr lang="en-US" sz="2000" dirty="0" smtClean="0"/>
              <a:t> </a:t>
            </a:r>
            <a:r>
              <a:rPr lang="en-US" sz="2000" dirty="0" err="1" smtClean="0"/>
              <a:t>i</a:t>
            </a:r>
            <a:r>
              <a:rPr lang="en-US" sz="2000" dirty="0" smtClean="0"/>
              <a:t> </a:t>
            </a:r>
            <a:r>
              <a:rPr lang="en-US" sz="2000" dirty="0" err="1" smtClean="0"/>
              <a:t>moralu</a:t>
            </a:r>
            <a:r>
              <a:rPr lang="sr-Latn-BA" sz="2000" dirty="0" smtClean="0"/>
              <a:t> i objašnjavaju kako je moguća nauka. </a:t>
            </a:r>
          </a:p>
          <a:p>
            <a:pPr>
              <a:buNone/>
            </a:pPr>
            <a:r>
              <a:rPr lang="sr-Latn-BA" sz="2000" dirty="0" smtClean="0"/>
              <a:t>     </a:t>
            </a:r>
          </a:p>
          <a:p>
            <a:endParaRPr lang="sr-Latn-BA" sz="1600" dirty="0"/>
          </a:p>
        </p:txBody>
      </p:sp>
      <p:sp>
        <p:nvSpPr>
          <p:cNvPr id="3" name="Title 2"/>
          <p:cNvSpPr>
            <a:spLocks noGrp="1"/>
          </p:cNvSpPr>
          <p:nvPr>
            <p:ph type="title"/>
          </p:nvPr>
        </p:nvSpPr>
        <p:spPr/>
        <p:txBody>
          <a:bodyPr/>
          <a:lstStyle/>
          <a:p>
            <a:r>
              <a:rPr lang="sr-Latn-BA" dirty="0" smtClean="0"/>
              <a:t>Sintetički sudovi </a:t>
            </a:r>
            <a:r>
              <a:rPr lang="sr-Latn-BA" i="1" dirty="0" smtClean="0"/>
              <a:t>a priori</a:t>
            </a:r>
            <a:endParaRPr lang="sr-Latn-B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71472" y="357166"/>
            <a:ext cx="8229600" cy="1143000"/>
          </a:xfrm>
        </p:spPr>
        <p:txBody>
          <a:bodyPr>
            <a:normAutofit fontScale="90000"/>
          </a:bodyPr>
          <a:lstStyle/>
          <a:p>
            <a:pPr fontAlgn="auto">
              <a:spcAft>
                <a:spcPts val="0"/>
              </a:spcAft>
              <a:defRPr/>
            </a:pPr>
            <a:r>
              <a:rPr lang="sr-Latn-CS" dirty="0" smtClean="0"/>
              <a:t>Struktura ‘’Kritike čistog uma’’</a:t>
            </a:r>
            <a:r>
              <a:rPr lang="sr-Latn-BA" dirty="0" smtClean="0"/>
              <a:t/>
            </a:r>
            <a:br>
              <a:rPr lang="sr-Latn-BA" dirty="0" smtClean="0"/>
            </a:br>
            <a:endParaRPr lang="sr-Latn-BA" dirty="0"/>
          </a:p>
        </p:txBody>
      </p:sp>
      <p:pic>
        <p:nvPicPr>
          <p:cNvPr id="10243" name="Content Placeholder 3" descr="101.TIF"/>
          <p:cNvPicPr>
            <a:picLocks noGrp="1"/>
          </p:cNvPicPr>
          <p:nvPr>
            <p:ph idx="1"/>
          </p:nvPr>
        </p:nvPicPr>
        <p:blipFill>
          <a:blip r:embed="rId2"/>
          <a:srcRect/>
          <a:stretch>
            <a:fillRect/>
          </a:stretch>
        </p:blipFill>
        <p:spPr>
          <a:xfrm>
            <a:off x="1643042" y="1285860"/>
            <a:ext cx="4714907" cy="5214974"/>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2198</TotalTime>
  <Words>6625</Words>
  <Application>Microsoft Office PowerPoint</Application>
  <PresentationFormat>On-screen Show (4:3)</PresentationFormat>
  <Paragraphs>248</Paragraphs>
  <Slides>63</Slides>
  <Notes>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Concourse</vt:lpstr>
      <vt:lpstr>Slide 1</vt:lpstr>
      <vt:lpstr>Život i stvaralaštvo Imanuela Kanta</vt:lpstr>
      <vt:lpstr>Određenje  filozofije</vt:lpstr>
      <vt:lpstr>Pobude mišljenju</vt:lpstr>
      <vt:lpstr>Kantov odgovor-zadatak  Kritike čistog uma</vt:lpstr>
      <vt:lpstr>Cilj Kritike čistog uma</vt:lpstr>
      <vt:lpstr>Koje značenje imaju riječ kritika i čisto u naslovu djela?</vt:lpstr>
      <vt:lpstr>Sintetički sudovi a priori</vt:lpstr>
      <vt:lpstr>Struktura ‘’Kritike čistog uma’’ </vt:lpstr>
      <vt:lpstr>Šta čini strukturu Kritike čistog uma?</vt:lpstr>
      <vt:lpstr>Kako Kant objašnjava proces našeg saznanja u  “Kritici čistog uma”?</vt:lpstr>
      <vt:lpstr>Prvi dio Kritike čistog uma -    Transcendentalna estetika</vt:lpstr>
      <vt:lpstr>Transcendentalna estetika</vt:lpstr>
      <vt:lpstr>Odnos dva izvora saznanja</vt:lpstr>
      <vt:lpstr>Transcendentalna logika</vt:lpstr>
      <vt:lpstr>Transcendentalna logika</vt:lpstr>
      <vt:lpstr>O problemima nastalim sa pojmom transcendentalne logike</vt:lpstr>
      <vt:lpstr>Transcendentalna analitika i dedukcija</vt:lpstr>
      <vt:lpstr>Transcendentalna apercepcija</vt:lpstr>
      <vt:lpstr>Transcendentalna dedukcija...</vt:lpstr>
      <vt:lpstr>Drugi dio transcendentalne logike</vt:lpstr>
      <vt:lpstr>Transcendentalne šeme</vt:lpstr>
      <vt:lpstr>Transcendentalne šeme</vt:lpstr>
      <vt:lpstr>Slide 24</vt:lpstr>
      <vt:lpstr>Nauka o šematizmu</vt:lpstr>
      <vt:lpstr>Transcendentalna dijalektika</vt:lpstr>
      <vt:lpstr>Transcendentalne ideje</vt:lpstr>
      <vt:lpstr>    Paralogizmi</vt:lpstr>
      <vt:lpstr>Antinomije</vt:lpstr>
      <vt:lpstr>Ideal</vt:lpstr>
      <vt:lpstr>Transcendentalna teorija o metodi- drugi dio Kritike čistog uma</vt:lpstr>
      <vt:lpstr>Disciplina čistog uma i Kanon čistog uma</vt:lpstr>
      <vt:lpstr>Arhitektonika čistog uma </vt:lpstr>
      <vt:lpstr> ‘Istorija čistog uma’</vt:lpstr>
      <vt:lpstr>      Jasna pozicija saznanja ili suština Kantovog transcendentalnog idealizma</vt:lpstr>
      <vt:lpstr>       Kritički idealizam</vt:lpstr>
      <vt:lpstr>Koje značenje imaju riječi u naslovu djela-Kritika praktičnog uma</vt:lpstr>
      <vt:lpstr>Kritika praktičnog uma</vt:lpstr>
      <vt:lpstr>Struktura Kritike praktičnog uma</vt:lpstr>
      <vt:lpstr>Dijalektika u Kritici praktičnog uma</vt:lpstr>
      <vt:lpstr>Metodologija čistog praktičnog uma </vt:lpstr>
      <vt:lpstr>Razmisliti....</vt:lpstr>
      <vt:lpstr>Slide 43</vt:lpstr>
      <vt:lpstr>Kategorički i hipotetički imperativi</vt:lpstr>
      <vt:lpstr>Značaj Kritike praktičnog uma</vt:lpstr>
      <vt:lpstr>Kant- Kritika moći suđenja</vt:lpstr>
      <vt:lpstr>Kritika moći suđenja </vt:lpstr>
      <vt:lpstr>Značenje riječi u  naslovu djela </vt:lpstr>
      <vt:lpstr> Finalitet</vt:lpstr>
      <vt:lpstr>Da li postoji za naše osjećaje apriori mjerilo?</vt:lpstr>
      <vt:lpstr>Uobrazilja</vt:lpstr>
      <vt:lpstr>O moći suđenja...</vt:lpstr>
      <vt:lpstr>Kant- misli o lijepom i ukusu</vt:lpstr>
      <vt:lpstr>Kant- razlika između prirodne i umjetničke ljepote</vt:lpstr>
      <vt:lpstr>Kant- talenat i genije</vt:lpstr>
      <vt:lpstr>Genije...</vt:lpstr>
      <vt:lpstr>Odgovori...</vt:lpstr>
      <vt:lpstr>Šta je čovjek?</vt:lpstr>
      <vt:lpstr>Kantova filozofija istorije i društva</vt:lpstr>
      <vt:lpstr>Kantova filozofija istorije i društva</vt:lpstr>
      <vt:lpstr> Kantov članak Nagađanje o početku istorije</vt:lpstr>
      <vt:lpstr>Stanje mira i sigurnosti</vt:lpstr>
      <vt:lpstr>Literatura</vt:lpstr>
    </vt:vector>
  </TitlesOfParts>
  <Company>XPWIN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HAL2000</dc:creator>
  <cp:lastModifiedBy>HAL2000</cp:lastModifiedBy>
  <cp:revision>238</cp:revision>
  <dcterms:created xsi:type="dcterms:W3CDTF">2011-02-21T11:43:22Z</dcterms:created>
  <dcterms:modified xsi:type="dcterms:W3CDTF">2012-03-01T22:33:30Z</dcterms:modified>
</cp:coreProperties>
</file>